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8" r:id="rId2"/>
    <p:sldId id="338" r:id="rId3"/>
    <p:sldId id="442" r:id="rId4"/>
    <p:sldId id="340" r:id="rId5"/>
    <p:sldId id="441" r:id="rId6"/>
    <p:sldId id="329" r:id="rId7"/>
    <p:sldId id="443" r:id="rId8"/>
    <p:sldId id="444" r:id="rId9"/>
    <p:sldId id="445" r:id="rId10"/>
    <p:sldId id="446" r:id="rId11"/>
    <p:sldId id="447" r:id="rId12"/>
    <p:sldId id="448" r:id="rId13"/>
    <p:sldId id="449" r:id="rId14"/>
    <p:sldId id="450" r:id="rId15"/>
    <p:sldId id="274" r:id="rId16"/>
    <p:sldId id="532" r:id="rId17"/>
    <p:sldId id="533" r:id="rId18"/>
    <p:sldId id="534" r:id="rId19"/>
    <p:sldId id="535" r:id="rId20"/>
    <p:sldId id="536" r:id="rId21"/>
    <p:sldId id="537" r:id="rId22"/>
    <p:sldId id="262" r:id="rId23"/>
    <p:sldId id="538" r:id="rId24"/>
    <p:sldId id="539" r:id="rId25"/>
    <p:sldId id="540" r:id="rId26"/>
    <p:sldId id="541" r:id="rId27"/>
    <p:sldId id="542" r:id="rId28"/>
    <p:sldId id="543" r:id="rId29"/>
    <p:sldId id="544" r:id="rId30"/>
    <p:sldId id="545" r:id="rId31"/>
    <p:sldId id="546" r:id="rId32"/>
    <p:sldId id="547" r:id="rId33"/>
    <p:sldId id="548" r:id="rId34"/>
    <p:sldId id="282" r:id="rId35"/>
    <p:sldId id="468" r:id="rId36"/>
    <p:sldId id="469" r:id="rId37"/>
    <p:sldId id="470" r:id="rId38"/>
    <p:sldId id="471" r:id="rId39"/>
    <p:sldId id="472" r:id="rId40"/>
    <p:sldId id="473" r:id="rId41"/>
    <p:sldId id="474" r:id="rId42"/>
    <p:sldId id="475" r:id="rId43"/>
    <p:sldId id="476" r:id="rId44"/>
    <p:sldId id="477" r:id="rId45"/>
    <p:sldId id="478" r:id="rId46"/>
    <p:sldId id="283" r:id="rId47"/>
    <p:sldId id="582" r:id="rId48"/>
    <p:sldId id="583" r:id="rId49"/>
    <p:sldId id="584" r:id="rId50"/>
    <p:sldId id="585" r:id="rId51"/>
    <p:sldId id="586" r:id="rId52"/>
    <p:sldId id="587" r:id="rId53"/>
    <p:sldId id="588" r:id="rId54"/>
    <p:sldId id="589" r:id="rId55"/>
    <p:sldId id="590" r:id="rId56"/>
    <p:sldId id="591" r:id="rId57"/>
    <p:sldId id="293" r:id="rId58"/>
    <p:sldId id="549" r:id="rId59"/>
    <p:sldId id="550" r:id="rId60"/>
    <p:sldId id="551" r:id="rId61"/>
    <p:sldId id="552" r:id="rId62"/>
    <p:sldId id="553" r:id="rId63"/>
    <p:sldId id="554" r:id="rId64"/>
    <p:sldId id="555" r:id="rId65"/>
    <p:sldId id="556" r:id="rId66"/>
    <p:sldId id="557" r:id="rId67"/>
    <p:sldId id="558" r:id="rId68"/>
    <p:sldId id="559" r:id="rId69"/>
    <p:sldId id="560" r:id="rId70"/>
    <p:sldId id="561" r:id="rId71"/>
    <p:sldId id="562" r:id="rId72"/>
    <p:sldId id="563" r:id="rId73"/>
    <p:sldId id="564" r:id="rId74"/>
    <p:sldId id="565" r:id="rId75"/>
    <p:sldId id="566" r:id="rId76"/>
    <p:sldId id="567" r:id="rId77"/>
    <p:sldId id="568" r:id="rId78"/>
    <p:sldId id="569" r:id="rId79"/>
    <p:sldId id="570" r:id="rId80"/>
    <p:sldId id="571" r:id="rId81"/>
    <p:sldId id="572" r:id="rId82"/>
    <p:sldId id="573" r:id="rId83"/>
    <p:sldId id="574" r:id="rId84"/>
    <p:sldId id="575" r:id="rId85"/>
    <p:sldId id="576" r:id="rId86"/>
    <p:sldId id="577" r:id="rId87"/>
    <p:sldId id="578" r:id="rId88"/>
    <p:sldId id="579" r:id="rId89"/>
    <p:sldId id="580" r:id="rId90"/>
    <p:sldId id="581" r:id="rId91"/>
    <p:sldId id="342" r:id="rId92"/>
    <p:sldId id="479" r:id="rId93"/>
    <p:sldId id="480" r:id="rId94"/>
    <p:sldId id="481" r:id="rId95"/>
    <p:sldId id="482" r:id="rId96"/>
    <p:sldId id="483" r:id="rId97"/>
    <p:sldId id="484" r:id="rId98"/>
    <p:sldId id="485" r:id="rId99"/>
    <p:sldId id="486" r:id="rId100"/>
    <p:sldId id="487" r:id="rId101"/>
    <p:sldId id="488" r:id="rId102"/>
    <p:sldId id="327" r:id="rId103"/>
  </p:sldIdLst>
  <p:sldSz cx="9144000" cy="6858000" type="screen4x3"/>
  <p:notesSz cx="6797675" cy="9926638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109" d="100"/>
          <a:sy n="109" d="100"/>
        </p:scale>
        <p:origin x="1674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openxmlformats.org/officeDocument/2006/relationships/tableStyles" Target="tableStyles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07/09/2018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2876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07/09/2018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1076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07/09/2018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9032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07/09/2018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249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07/09/2018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8927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07/09/2018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6677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07/09/2018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7378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07/09/2018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465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07/09/2018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182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07/09/2018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2891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07/09/2018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8470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6BC50-FFDC-4329-BD4A-5B8BB4B7A55F}" type="datetimeFigureOut">
              <a:rPr lang="es-MX" smtClean="0"/>
              <a:t>07/09/2018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499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Secretaría de Desarrollo Social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718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4337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7" name="11 Rectángulo"/>
          <p:cNvSpPr/>
          <p:nvPr/>
        </p:nvSpPr>
        <p:spPr>
          <a:xfrm>
            <a:off x="3007030" y="2062409"/>
            <a:ext cx="4038006" cy="107855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 General Operativo  </a:t>
            </a:r>
          </a:p>
          <a:p>
            <a:pPr algn="ctr"/>
            <a:r>
              <a:rPr lang="es-MX" sz="1200" dirty="0">
                <a:cs typeface="Arial" pitchFamily="34" charset="0"/>
              </a:rPr>
              <a:t>110398 </a:t>
            </a:r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sp>
        <p:nvSpPr>
          <p:cNvPr id="32" name="11 CuadroTexto"/>
          <p:cNvSpPr txBox="1"/>
          <p:nvPr/>
        </p:nvSpPr>
        <p:spPr>
          <a:xfrm>
            <a:off x="3253714" y="3429000"/>
            <a:ext cx="3354877" cy="101566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>
                <a:cs typeface="Arial" pitchFamily="34" charset="0"/>
              </a:rPr>
              <a:t>      </a:t>
            </a:r>
            <a:r>
              <a:rPr lang="es-MX" sz="1200" dirty="0" smtClean="0">
                <a:cs typeface="Arial" pitchFamily="34" charset="0"/>
              </a:rPr>
              <a:t>  Promotores(as)  </a:t>
            </a:r>
          </a:p>
          <a:p>
            <a:r>
              <a:rPr lang="es-MX" sz="1200" dirty="0" smtClean="0">
                <a:cs typeface="Arial" pitchFamily="34" charset="0"/>
              </a:rPr>
              <a:t>                                 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110659/110661/113768/111486/112765/110428                                                                                                                                                                                  </a:t>
            </a:r>
          </a:p>
          <a:p>
            <a:endParaRPr lang="es-MX" sz="1200" dirty="0" smtClean="0">
              <a:cs typeface="Arial" pitchFamily="34" charset="0"/>
            </a:endParaRPr>
          </a:p>
        </p:txBody>
      </p:sp>
      <p:cxnSp>
        <p:nvCxnSpPr>
          <p:cNvPr id="33" name="23 Conector recto"/>
          <p:cNvCxnSpPr/>
          <p:nvPr/>
        </p:nvCxnSpPr>
        <p:spPr>
          <a:xfrm flipV="1">
            <a:off x="4931153" y="3131424"/>
            <a:ext cx="0" cy="29757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25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>
            <a:off x="5163973" y="4376182"/>
            <a:ext cx="0" cy="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019819" y="3350431"/>
            <a:ext cx="1933343" cy="1081361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schemeClr val="tx1"/>
                </a:solidFill>
              </a:rPr>
              <a:t>   </a:t>
            </a:r>
            <a:r>
              <a:rPr lang="es-MX" sz="1200" dirty="0" smtClean="0">
                <a:solidFill>
                  <a:prstClr val="black"/>
                </a:solidFill>
              </a:rPr>
              <a:t>Promotor(a)  de CDC Escuela Municipal de Arte </a:t>
            </a: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62674</a:t>
            </a:r>
            <a:endParaRPr lang="es-MX" sz="1200" dirty="0">
              <a:solidFill>
                <a:prstClr val="black"/>
              </a:solidFill>
            </a:endParaRPr>
          </a:p>
        </p:txBody>
      </p:sp>
      <p:cxnSp>
        <p:nvCxnSpPr>
          <p:cNvPr id="11" name="10 Conector recto"/>
          <p:cNvCxnSpPr/>
          <p:nvPr/>
        </p:nvCxnSpPr>
        <p:spPr>
          <a:xfrm flipH="1">
            <a:off x="2888951" y="2983834"/>
            <a:ext cx="338886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4680921" y="5358501"/>
            <a:ext cx="0" cy="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rot="16200000" flipH="1">
            <a:off x="2701539" y="3167528"/>
            <a:ext cx="365807" cy="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27 Rectángulo"/>
          <p:cNvSpPr/>
          <p:nvPr/>
        </p:nvSpPr>
        <p:spPr>
          <a:xfrm>
            <a:off x="5163973" y="3374945"/>
            <a:ext cx="1981835" cy="1001237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0"/>
              </a:spcAft>
            </a:pPr>
            <a:r>
              <a:rPr lang="es-MX" sz="1200" kern="1200" dirty="0" smtClean="0">
                <a:solidFill>
                  <a:schemeClr val="tx1"/>
                </a:solidFill>
                <a:effectLst/>
                <a:ea typeface="Times New Roman"/>
                <a:cs typeface="Times New Roman"/>
              </a:rPr>
              <a:t>Encargado(a) </a:t>
            </a:r>
          </a:p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chemeClr val="tx1"/>
                </a:solidFill>
                <a:ea typeface="Times New Roman"/>
                <a:cs typeface="Times New Roman"/>
              </a:rPr>
              <a:t>104807</a:t>
            </a:r>
            <a:endParaRPr lang="es-MX" sz="1200" dirty="0">
              <a:solidFill>
                <a:schemeClr val="tx1"/>
              </a:solidFill>
              <a:effectLst/>
              <a:ea typeface="Times New Roman"/>
            </a:endParaRPr>
          </a:p>
        </p:txBody>
      </p:sp>
      <p:cxnSp>
        <p:nvCxnSpPr>
          <p:cNvPr id="15" name="14 Conector recto"/>
          <p:cNvCxnSpPr/>
          <p:nvPr/>
        </p:nvCxnSpPr>
        <p:spPr>
          <a:xfrm rot="5400000" flipH="1" flipV="1">
            <a:off x="3669058" y="3552261"/>
            <a:ext cx="2056695" cy="1587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693562" y="1444886"/>
            <a:ext cx="1974718" cy="107902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Jefe (a) Cultura Popular y Eventos especiales</a:t>
            </a:r>
          </a:p>
        </p:txBody>
      </p:sp>
      <p:cxnSp>
        <p:nvCxnSpPr>
          <p:cNvPr id="17" name="16 Conector recto"/>
          <p:cNvCxnSpPr/>
          <p:nvPr/>
        </p:nvCxnSpPr>
        <p:spPr>
          <a:xfrm rot="5400000">
            <a:off x="6095705" y="3167530"/>
            <a:ext cx="365805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2019819" y="4952478"/>
            <a:ext cx="1933343" cy="646331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s-MX" sz="1200" dirty="0" smtClean="0"/>
          </a:p>
          <a:p>
            <a:r>
              <a:rPr lang="es-MX" sz="1200" dirty="0" smtClean="0"/>
              <a:t>              Intendente </a:t>
            </a:r>
          </a:p>
          <a:p>
            <a:r>
              <a:rPr lang="es-MX" sz="1200" dirty="0" smtClean="0"/>
              <a:t>                1002626</a:t>
            </a:r>
            <a:endParaRPr lang="es-MX" sz="1200" dirty="0"/>
          </a:p>
        </p:txBody>
      </p:sp>
      <p:sp>
        <p:nvSpPr>
          <p:cNvPr id="19" name="27 Rectángulo"/>
          <p:cNvSpPr/>
          <p:nvPr/>
        </p:nvSpPr>
        <p:spPr>
          <a:xfrm>
            <a:off x="5384433" y="4948794"/>
            <a:ext cx="1981835" cy="65001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chemeClr val="tx1"/>
                </a:solidFill>
                <a:ea typeface="Times New Roman"/>
                <a:cs typeface="Times New Roman"/>
              </a:rPr>
              <a:t>Vigilante</a:t>
            </a:r>
          </a:p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chemeClr val="tx1"/>
                </a:solidFill>
                <a:effectLst/>
                <a:ea typeface="Times New Roman"/>
                <a:cs typeface="Times New Roman"/>
              </a:rPr>
              <a:t>61528</a:t>
            </a:r>
            <a:endParaRPr lang="es-MX" sz="1200" dirty="0">
              <a:solidFill>
                <a:schemeClr val="tx1"/>
              </a:solidFill>
              <a:effectLst/>
              <a:ea typeface="Times New Roman"/>
            </a:endParaRPr>
          </a:p>
        </p:txBody>
      </p:sp>
      <p:cxnSp>
        <p:nvCxnSpPr>
          <p:cNvPr id="20" name="19 Conector recto"/>
          <p:cNvCxnSpPr/>
          <p:nvPr/>
        </p:nvCxnSpPr>
        <p:spPr>
          <a:xfrm flipH="1">
            <a:off x="2986491" y="4581402"/>
            <a:ext cx="338886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rot="16200000" flipV="1">
            <a:off x="6212326" y="4746810"/>
            <a:ext cx="329230" cy="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>
            <a:stCxn id="10" idx="0"/>
          </p:cNvCxnSpPr>
          <p:nvPr/>
        </p:nvCxnSpPr>
        <p:spPr>
          <a:xfrm rot="16200000" flipV="1">
            <a:off x="2796899" y="4770993"/>
            <a:ext cx="379186" cy="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40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087490" y="1196752"/>
            <a:ext cx="1944216" cy="952241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 Jefe(a)  Museo Metropolitano y Espacios Gal erísticos  </a:t>
            </a: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15939 </a:t>
            </a:r>
          </a:p>
        </p:txBody>
      </p:sp>
      <p:sp>
        <p:nvSpPr>
          <p:cNvPr id="9" name="8 Rectángulo"/>
          <p:cNvSpPr/>
          <p:nvPr/>
        </p:nvSpPr>
        <p:spPr>
          <a:xfrm>
            <a:off x="1835696" y="3967383"/>
            <a:ext cx="1944216" cy="877036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Auxiliares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83955 / 76139 / 23607 </a:t>
            </a:r>
            <a:endParaRPr lang="es-MX" sz="1200" kern="0" dirty="0">
              <a:solidFill>
                <a:prstClr val="black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4427984" y="3976454"/>
            <a:ext cx="1937320" cy="86796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 Intendente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19387  </a:t>
            </a:r>
          </a:p>
        </p:txBody>
      </p:sp>
      <p:cxnSp>
        <p:nvCxnSpPr>
          <p:cNvPr id="11" name="10 Conector recto"/>
          <p:cNvCxnSpPr/>
          <p:nvPr/>
        </p:nvCxnSpPr>
        <p:spPr>
          <a:xfrm flipH="1">
            <a:off x="2918040" y="3732918"/>
            <a:ext cx="2339289" cy="5334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080817" y="2637465"/>
            <a:ext cx="1957139" cy="87703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dirty="0">
              <a:solidFill>
                <a:prstClr val="black"/>
              </a:solidFill>
            </a:endParaRP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Asistente de Dirección</a:t>
            </a: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42656</a:t>
            </a:r>
          </a:p>
          <a:p>
            <a:pPr algn="ctr"/>
            <a:endParaRPr lang="es-MX" sz="1200" dirty="0" smtClean="0">
              <a:solidFill>
                <a:prstClr val="black"/>
              </a:solidFill>
            </a:endParaRPr>
          </a:p>
        </p:txBody>
      </p:sp>
      <p:cxnSp>
        <p:nvCxnSpPr>
          <p:cNvPr id="13" name="12 Conector recto"/>
          <p:cNvCxnSpPr>
            <a:stCxn id="8" idx="2"/>
          </p:cNvCxnSpPr>
          <p:nvPr/>
        </p:nvCxnSpPr>
        <p:spPr>
          <a:xfrm flipH="1">
            <a:off x="4059387" y="2148993"/>
            <a:ext cx="211" cy="487919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flipH="1">
            <a:off x="4056912" y="3514501"/>
            <a:ext cx="211" cy="21841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2918040" y="3738252"/>
            <a:ext cx="0" cy="216268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257329" y="3738252"/>
            <a:ext cx="0" cy="216268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Museo Metropolitano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506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logo-cierre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50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-45596"/>
            <a:ext cx="622961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</a:p>
          <a:p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74" name="12 Rectángulo"/>
          <p:cNvSpPr/>
          <p:nvPr/>
        </p:nvSpPr>
        <p:spPr>
          <a:xfrm>
            <a:off x="3464747" y="1285545"/>
            <a:ext cx="2330982" cy="62274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>
                <a:cs typeface="Arial" pitchFamily="34" charset="0"/>
              </a:rPr>
              <a:t>Coordinador General Operativo </a:t>
            </a:r>
            <a:r>
              <a:rPr lang="es-MX" sz="1200" dirty="0" smtClean="0">
                <a:cs typeface="Arial" pitchFamily="34" charset="0"/>
              </a:rPr>
              <a:t>110398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584661" y="1908296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39 Conector recto"/>
          <p:cNvCxnSpPr/>
          <p:nvPr/>
        </p:nvCxnSpPr>
        <p:spPr>
          <a:xfrm flipH="1">
            <a:off x="3755660" y="3783207"/>
            <a:ext cx="18438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464748" y="2125349"/>
            <a:ext cx="2366871" cy="56156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110392</a:t>
            </a:r>
            <a:endParaRPr lang="es-MX" sz="1200" dirty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464747" y="2879745"/>
            <a:ext cx="2366871" cy="75946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Operativo(a)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110388</a:t>
            </a:r>
            <a:endParaRPr lang="es-MX" sz="1200" dirty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32" name="39 Conector recto"/>
          <p:cNvCxnSpPr/>
          <p:nvPr/>
        </p:nvCxnSpPr>
        <p:spPr>
          <a:xfrm flipV="1">
            <a:off x="4601190" y="2686911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1 CuadroTexto"/>
          <p:cNvSpPr txBox="1"/>
          <p:nvPr/>
        </p:nvSpPr>
        <p:spPr>
          <a:xfrm>
            <a:off x="4809739" y="4502790"/>
            <a:ext cx="2370295" cy="101566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        Promotores(as) </a:t>
            </a: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r>
              <a:rPr lang="es-MX" sz="1200" dirty="0" smtClean="0">
                <a:cs typeface="Arial" pitchFamily="34" charset="0"/>
              </a:rPr>
              <a:t>40753/ 41576/ 41577/43319/104816/82578/</a:t>
            </a:r>
          </a:p>
          <a:p>
            <a:r>
              <a:rPr lang="es-MX" sz="1200" dirty="0" smtClean="0">
                <a:cs typeface="Arial" pitchFamily="34" charset="0"/>
              </a:rPr>
              <a:t>84282/102108</a:t>
            </a:r>
            <a:endParaRPr lang="es-MX" sz="1200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cxnSp>
        <p:nvCxnSpPr>
          <p:cNvPr id="36" name="39 Conector recto"/>
          <p:cNvCxnSpPr/>
          <p:nvPr/>
        </p:nvCxnSpPr>
        <p:spPr>
          <a:xfrm flipV="1">
            <a:off x="4601190" y="3639207"/>
            <a:ext cx="0" cy="144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2051720" y="3864150"/>
            <a:ext cx="2366871" cy="53904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Supervisor(a)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110667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38" name="12 Rectángulo"/>
          <p:cNvSpPr/>
          <p:nvPr/>
        </p:nvSpPr>
        <p:spPr>
          <a:xfrm>
            <a:off x="4778706" y="3878754"/>
            <a:ext cx="2366871" cy="521503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Supervisor(a)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110429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39" name="39 Conector recto"/>
          <p:cNvCxnSpPr/>
          <p:nvPr/>
        </p:nvCxnSpPr>
        <p:spPr>
          <a:xfrm flipV="1">
            <a:off x="5614819" y="4400257"/>
            <a:ext cx="0" cy="10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39 Conector recto"/>
          <p:cNvCxnSpPr/>
          <p:nvPr/>
        </p:nvCxnSpPr>
        <p:spPr>
          <a:xfrm flipV="1">
            <a:off x="3757623" y="3783207"/>
            <a:ext cx="0" cy="809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V="1">
            <a:off x="3771550" y="4400257"/>
            <a:ext cx="0" cy="10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39 Conector recto"/>
          <p:cNvCxnSpPr/>
          <p:nvPr/>
        </p:nvCxnSpPr>
        <p:spPr>
          <a:xfrm flipH="1">
            <a:off x="5831619" y="2457690"/>
            <a:ext cx="26784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12 Rectángulo"/>
          <p:cNvSpPr/>
          <p:nvPr/>
        </p:nvSpPr>
        <p:spPr>
          <a:xfrm>
            <a:off x="6106369" y="2124229"/>
            <a:ext cx="2366871" cy="56268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 Administrativo(a)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80944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62" name="11 CuadroTexto"/>
          <p:cNvSpPr txBox="1"/>
          <p:nvPr/>
        </p:nvSpPr>
        <p:spPr>
          <a:xfrm>
            <a:off x="2051720" y="4520268"/>
            <a:ext cx="2370295" cy="101566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        Promotores(as)   </a:t>
            </a:r>
            <a:r>
              <a:rPr lang="es-MX" sz="1200" dirty="0">
                <a:cs typeface="Arial" pitchFamily="34" charset="0"/>
              </a:rPr>
              <a:t>	</a:t>
            </a:r>
            <a:r>
              <a:rPr lang="es-MX" sz="1200" dirty="0" smtClean="0">
                <a:cs typeface="Arial" pitchFamily="34" charset="0"/>
              </a:rPr>
              <a:t>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16290/ 16291/19249 82761/104808/40574</a:t>
            </a:r>
          </a:p>
          <a:p>
            <a:r>
              <a:rPr lang="es-MX" sz="1200" dirty="0" smtClean="0">
                <a:cs typeface="Arial" pitchFamily="34" charset="0"/>
              </a:rPr>
              <a:t>              18580/40519/40569</a:t>
            </a:r>
          </a:p>
        </p:txBody>
      </p:sp>
      <p:sp>
        <p:nvSpPr>
          <p:cNvPr id="21" name="11 CuadroTexto"/>
          <p:cNvSpPr txBox="1"/>
          <p:nvPr/>
        </p:nvSpPr>
        <p:spPr>
          <a:xfrm>
            <a:off x="2051720" y="5653000"/>
            <a:ext cx="2370295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        Auxiliar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113352</a:t>
            </a:r>
          </a:p>
        </p:txBody>
      </p:sp>
      <p:cxnSp>
        <p:nvCxnSpPr>
          <p:cNvPr id="22" name="39 Conector recto"/>
          <p:cNvCxnSpPr/>
          <p:nvPr/>
        </p:nvCxnSpPr>
        <p:spPr>
          <a:xfrm flipV="1">
            <a:off x="3771550" y="5535931"/>
            <a:ext cx="0" cy="10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39 Conector recto"/>
          <p:cNvCxnSpPr/>
          <p:nvPr/>
        </p:nvCxnSpPr>
        <p:spPr>
          <a:xfrm flipV="1">
            <a:off x="5588118" y="3785162"/>
            <a:ext cx="0" cy="809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12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22573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Dirección de 	Atención y Vinculación Ciudadana</a:t>
            </a:r>
            <a:endParaRPr lang="es-ES" sz="3500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12 Rectángulo"/>
          <p:cNvSpPr/>
          <p:nvPr/>
        </p:nvSpPr>
        <p:spPr>
          <a:xfrm>
            <a:off x="3560631" y="1124075"/>
            <a:ext cx="2235098" cy="62587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>
                <a:cs typeface="Arial" pitchFamily="34" charset="0"/>
              </a:rPr>
              <a:t>Coordinador General Operativo </a:t>
            </a:r>
            <a:r>
              <a:rPr lang="es-MX" sz="1200" dirty="0" smtClean="0">
                <a:cs typeface="Arial" pitchFamily="34" charset="0"/>
              </a:rPr>
              <a:t>110398 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682145" y="1731649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564596" y="1924837"/>
            <a:ext cx="2235098" cy="58457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VACANTE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523652" y="2714848"/>
            <a:ext cx="2272077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Encargado(a) de Área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110404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31" name="39 Conector recto"/>
          <p:cNvCxnSpPr>
            <a:endCxn id="29" idx="2"/>
          </p:cNvCxnSpPr>
          <p:nvPr/>
        </p:nvCxnSpPr>
        <p:spPr>
          <a:xfrm flipV="1">
            <a:off x="4679620" y="2509412"/>
            <a:ext cx="2525" cy="18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9 Conector recto"/>
          <p:cNvCxnSpPr/>
          <p:nvPr/>
        </p:nvCxnSpPr>
        <p:spPr>
          <a:xfrm flipV="1">
            <a:off x="5874777" y="3428853"/>
            <a:ext cx="0" cy="216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9 Conector recto"/>
          <p:cNvCxnSpPr/>
          <p:nvPr/>
        </p:nvCxnSpPr>
        <p:spPr>
          <a:xfrm flipH="1">
            <a:off x="3253591" y="3428853"/>
            <a:ext cx="26414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9 Conector recto"/>
          <p:cNvCxnSpPr/>
          <p:nvPr/>
        </p:nvCxnSpPr>
        <p:spPr>
          <a:xfrm flipV="1">
            <a:off x="3232861" y="3428853"/>
            <a:ext cx="0" cy="2478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2555777" y="3690897"/>
            <a:ext cx="1728192" cy="575178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Supervisor(a)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110431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38" name="12 Rectángulo"/>
          <p:cNvSpPr/>
          <p:nvPr/>
        </p:nvSpPr>
        <p:spPr>
          <a:xfrm>
            <a:off x="4816099" y="3666247"/>
            <a:ext cx="1628109" cy="589104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Supervisor(a)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111485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39" name="39 Conector recto"/>
          <p:cNvCxnSpPr/>
          <p:nvPr/>
        </p:nvCxnSpPr>
        <p:spPr>
          <a:xfrm flipV="1">
            <a:off x="4707088" y="3246032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39 Conector recto"/>
          <p:cNvCxnSpPr/>
          <p:nvPr/>
        </p:nvCxnSpPr>
        <p:spPr>
          <a:xfrm flipV="1">
            <a:off x="5890523" y="4266075"/>
            <a:ext cx="0" cy="252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1 CuadroTexto"/>
          <p:cNvSpPr txBox="1"/>
          <p:nvPr/>
        </p:nvSpPr>
        <p:spPr>
          <a:xfrm>
            <a:off x="899592" y="4501247"/>
            <a:ext cx="3807495" cy="212365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>
                <a:cs typeface="Arial" pitchFamily="34" charset="0"/>
              </a:rPr>
              <a:t> </a:t>
            </a:r>
            <a:r>
              <a:rPr lang="es-MX" sz="1200" dirty="0" smtClean="0">
                <a:cs typeface="Arial" pitchFamily="34" charset="0"/>
              </a:rPr>
              <a:t>    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Promotores(as)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111814/110676/110670/110673</a:t>
            </a:r>
            <a:r>
              <a:rPr lang="es-MX" sz="1200" dirty="0">
                <a:cs typeface="Arial" pitchFamily="34" charset="0"/>
              </a:rPr>
              <a:t>	</a:t>
            </a:r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Secretaria(a)</a:t>
            </a:r>
          </a:p>
          <a:p>
            <a:r>
              <a:rPr lang="es-MX" sz="1200" dirty="0" smtClean="0">
                <a:cs typeface="Arial" pitchFamily="34" charset="0"/>
              </a:rPr>
              <a:t>                                            110573</a:t>
            </a:r>
            <a:r>
              <a:rPr lang="es-MX" sz="1200" dirty="0">
                <a:cs typeface="Arial" pitchFamily="34" charset="0"/>
              </a:rPr>
              <a:t>		</a:t>
            </a:r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Auxiliar (11)</a:t>
            </a:r>
          </a:p>
          <a:p>
            <a:r>
              <a:rPr lang="es-MX" sz="1200" dirty="0" smtClean="0">
                <a:cs typeface="Arial" pitchFamily="34" charset="0"/>
              </a:rPr>
              <a:t>110565/111329/111330/111331/112079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111342/111343/111344/113353/113354/113355</a:t>
            </a: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</a:p>
        </p:txBody>
      </p:sp>
      <p:cxnSp>
        <p:nvCxnSpPr>
          <p:cNvPr id="25" name="39 Conector recto"/>
          <p:cNvCxnSpPr/>
          <p:nvPr/>
        </p:nvCxnSpPr>
        <p:spPr>
          <a:xfrm flipV="1">
            <a:off x="3232861" y="4266075"/>
            <a:ext cx="0" cy="216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12 Rectángulo"/>
          <p:cNvSpPr/>
          <p:nvPr/>
        </p:nvSpPr>
        <p:spPr>
          <a:xfrm>
            <a:off x="5978144" y="2714848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Chofer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110586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44" name="39 Conector recto"/>
          <p:cNvCxnSpPr>
            <a:endCxn id="29" idx="3"/>
          </p:cNvCxnSpPr>
          <p:nvPr/>
        </p:nvCxnSpPr>
        <p:spPr>
          <a:xfrm flipH="1">
            <a:off x="5799694" y="2217125"/>
            <a:ext cx="18081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12 Rectángulo"/>
          <p:cNvSpPr/>
          <p:nvPr/>
        </p:nvSpPr>
        <p:spPr>
          <a:xfrm>
            <a:off x="5978143" y="1924837"/>
            <a:ext cx="2366871" cy="57364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 Administrativo(a)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40567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48" name="11 CuadroTexto"/>
          <p:cNvSpPr txBox="1"/>
          <p:nvPr/>
        </p:nvSpPr>
        <p:spPr>
          <a:xfrm>
            <a:off x="4816099" y="4516286"/>
            <a:ext cx="2376000" cy="120032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>
                <a:cs typeface="Arial" pitchFamily="34" charset="0"/>
              </a:rPr>
              <a:t> </a:t>
            </a:r>
            <a:r>
              <a:rPr lang="es-MX" sz="1200" dirty="0" smtClean="0">
                <a:cs typeface="Arial" pitchFamily="34" charset="0"/>
              </a:rPr>
              <a:t> Promotores(as)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80536/ 80538/ 80545/ 82101/ 83440/110484/ 110485/110568/ 110571/ 110619/ 110668</a:t>
            </a:r>
          </a:p>
          <a:p>
            <a:endParaRPr lang="es-MX" sz="1200" dirty="0" smtClean="0">
              <a:cs typeface="Arial" pitchFamily="34" charset="0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805264"/>
            <a:ext cx="2458098" cy="1052736"/>
          </a:xfrm>
          <a:prstGeom prst="rect">
            <a:avLst/>
          </a:prstGeom>
        </p:spPr>
      </p:pic>
      <p:cxnSp>
        <p:nvCxnSpPr>
          <p:cNvPr id="27" name="39 Conector recto"/>
          <p:cNvCxnSpPr/>
          <p:nvPr/>
        </p:nvCxnSpPr>
        <p:spPr>
          <a:xfrm flipH="1">
            <a:off x="5793509" y="2996952"/>
            <a:ext cx="18081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202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54975" y="-73862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4" name="12 Rectángulo"/>
          <p:cNvSpPr/>
          <p:nvPr/>
        </p:nvSpPr>
        <p:spPr>
          <a:xfrm>
            <a:off x="3059832" y="1078831"/>
            <a:ext cx="2235098" cy="62587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 </a:t>
            </a:r>
            <a:r>
              <a:rPr lang="es-MX" sz="1200" dirty="0">
                <a:cs typeface="Arial" pitchFamily="34" charset="0"/>
              </a:rPr>
              <a:t>General Operativo </a:t>
            </a:r>
            <a:r>
              <a:rPr lang="es-MX" sz="1200" dirty="0" smtClean="0">
                <a:cs typeface="Arial" pitchFamily="34" charset="0"/>
              </a:rPr>
              <a:t>110398 </a:t>
            </a:r>
            <a:endParaRPr lang="es-MX" sz="1200" dirty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181346" y="1701875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063797" y="1919019"/>
            <a:ext cx="2235098" cy="52602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110395</a:t>
            </a:r>
            <a:endParaRPr lang="es-MX" sz="1200" dirty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034837" y="2667793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Encargado(a) de Área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110407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32" name="39 Conector recto"/>
          <p:cNvCxnSpPr/>
          <p:nvPr/>
        </p:nvCxnSpPr>
        <p:spPr>
          <a:xfrm flipV="1">
            <a:off x="4205351" y="2450497"/>
            <a:ext cx="0" cy="216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9 Conector recto"/>
          <p:cNvCxnSpPr/>
          <p:nvPr/>
        </p:nvCxnSpPr>
        <p:spPr>
          <a:xfrm flipV="1">
            <a:off x="2593242" y="3418589"/>
            <a:ext cx="0" cy="217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1409806" y="3644026"/>
            <a:ext cx="2366871" cy="78421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Supervisor(a)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  <a:r>
              <a:rPr lang="es-MX" sz="1200" dirty="0">
                <a:cs typeface="Arial" pitchFamily="34" charset="0"/>
              </a:rPr>
              <a:t>111328</a:t>
            </a:r>
          </a:p>
        </p:txBody>
      </p:sp>
      <p:sp>
        <p:nvSpPr>
          <p:cNvPr id="38" name="12 Rectángulo"/>
          <p:cNvSpPr/>
          <p:nvPr/>
        </p:nvSpPr>
        <p:spPr>
          <a:xfrm>
            <a:off x="4615880" y="3672554"/>
            <a:ext cx="2366871" cy="78421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Supervisor(a)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110671</a:t>
            </a:r>
            <a:endParaRPr lang="es-MX" sz="1200" dirty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43" name="39 Conector recto"/>
          <p:cNvCxnSpPr/>
          <p:nvPr/>
        </p:nvCxnSpPr>
        <p:spPr>
          <a:xfrm flipV="1">
            <a:off x="5474986" y="3418589"/>
            <a:ext cx="0" cy="252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39 Conector recto"/>
          <p:cNvCxnSpPr/>
          <p:nvPr/>
        </p:nvCxnSpPr>
        <p:spPr>
          <a:xfrm flipV="1">
            <a:off x="4177381" y="3202589"/>
            <a:ext cx="0" cy="216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39 Conector recto"/>
          <p:cNvCxnSpPr/>
          <p:nvPr/>
        </p:nvCxnSpPr>
        <p:spPr>
          <a:xfrm flipH="1">
            <a:off x="2593242" y="3418589"/>
            <a:ext cx="288174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9 Conector recto"/>
          <p:cNvCxnSpPr/>
          <p:nvPr/>
        </p:nvCxnSpPr>
        <p:spPr>
          <a:xfrm flipV="1">
            <a:off x="2595684" y="4422457"/>
            <a:ext cx="0" cy="2337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1 CuadroTexto"/>
          <p:cNvSpPr txBox="1"/>
          <p:nvPr/>
        </p:nvSpPr>
        <p:spPr>
          <a:xfrm>
            <a:off x="1384247" y="4677699"/>
            <a:ext cx="2376000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        Promotor(a) </a:t>
            </a:r>
          </a:p>
          <a:p>
            <a:r>
              <a:rPr lang="es-MX" sz="1200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           </a:t>
            </a: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112370/ 110904/ 110658/113446</a:t>
            </a:r>
          </a:p>
        </p:txBody>
      </p:sp>
      <p:cxnSp>
        <p:nvCxnSpPr>
          <p:cNvPr id="42" name="39 Conector recto"/>
          <p:cNvCxnSpPr/>
          <p:nvPr/>
        </p:nvCxnSpPr>
        <p:spPr>
          <a:xfrm flipV="1">
            <a:off x="5799315" y="4456773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H="1">
            <a:off x="5298895" y="2129160"/>
            <a:ext cx="18081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2 Rectángulo"/>
          <p:cNvSpPr/>
          <p:nvPr/>
        </p:nvSpPr>
        <p:spPr>
          <a:xfrm>
            <a:off x="5477344" y="1919018"/>
            <a:ext cx="2366871" cy="52603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 Administrativo(a)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20023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51" name="11 CuadroTexto"/>
          <p:cNvSpPr txBox="1"/>
          <p:nvPr/>
        </p:nvSpPr>
        <p:spPr>
          <a:xfrm>
            <a:off x="4606751" y="4686683"/>
            <a:ext cx="2376000" cy="101566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Promotor                                                                                                                                                                   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101852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Auxiliar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112607/113356/113206/113444</a:t>
            </a:r>
          </a:p>
          <a:p>
            <a:pPr algn="ctr"/>
            <a:endParaRPr lang="es-MX" sz="1200" dirty="0" smtClean="0">
              <a:cs typeface="Arial" pitchFamily="34" charset="0"/>
            </a:endParaRPr>
          </a:p>
        </p:txBody>
      </p:sp>
      <p:sp>
        <p:nvSpPr>
          <p:cNvPr id="21" name="12 Rectángulo"/>
          <p:cNvSpPr/>
          <p:nvPr/>
        </p:nvSpPr>
        <p:spPr>
          <a:xfrm>
            <a:off x="487147" y="2658357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 Administrativo(a)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110434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22" name="39 Conector recto"/>
          <p:cNvCxnSpPr/>
          <p:nvPr/>
        </p:nvCxnSpPr>
        <p:spPr>
          <a:xfrm flipH="1">
            <a:off x="2854018" y="2931734"/>
            <a:ext cx="18081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805264"/>
            <a:ext cx="2458098" cy="105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98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35712" y="28827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4" name="12 Rectángulo"/>
          <p:cNvSpPr/>
          <p:nvPr/>
        </p:nvSpPr>
        <p:spPr>
          <a:xfrm>
            <a:off x="2854446" y="1635607"/>
            <a:ext cx="2235098" cy="62587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 </a:t>
            </a:r>
            <a:r>
              <a:rPr lang="es-MX" sz="1200" dirty="0">
                <a:cs typeface="Arial" pitchFamily="34" charset="0"/>
              </a:rPr>
              <a:t>General Operativo </a:t>
            </a:r>
            <a:r>
              <a:rPr lang="es-MX" sz="1200" dirty="0" smtClean="0">
                <a:cs typeface="Arial" pitchFamily="34" charset="0"/>
              </a:rPr>
              <a:t>110398 </a:t>
            </a:r>
            <a:endParaRPr lang="es-MX" sz="1200" dirty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3975960" y="2243181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2 Rectángulo"/>
          <p:cNvSpPr/>
          <p:nvPr/>
        </p:nvSpPr>
        <p:spPr>
          <a:xfrm>
            <a:off x="1119806" y="2669003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Operativo(a) 110385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36" name="39 Conector recto"/>
          <p:cNvCxnSpPr/>
          <p:nvPr/>
        </p:nvCxnSpPr>
        <p:spPr>
          <a:xfrm flipV="1">
            <a:off x="1403870" y="3423407"/>
            <a:ext cx="0" cy="217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2482524" y="3652074"/>
            <a:ext cx="1404073" cy="75434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Supervisor(a)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110436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43" name="39 Conector recto"/>
          <p:cNvCxnSpPr/>
          <p:nvPr/>
        </p:nvCxnSpPr>
        <p:spPr>
          <a:xfrm flipV="1">
            <a:off x="5293572" y="3203799"/>
            <a:ext cx="0" cy="252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39 Conector recto"/>
          <p:cNvCxnSpPr/>
          <p:nvPr/>
        </p:nvCxnSpPr>
        <p:spPr>
          <a:xfrm flipV="1">
            <a:off x="5325053" y="2442662"/>
            <a:ext cx="0" cy="21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39 Conector recto"/>
          <p:cNvCxnSpPr/>
          <p:nvPr/>
        </p:nvCxnSpPr>
        <p:spPr>
          <a:xfrm flipH="1">
            <a:off x="1409724" y="3422508"/>
            <a:ext cx="166649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9 Conector recto"/>
          <p:cNvCxnSpPr/>
          <p:nvPr/>
        </p:nvCxnSpPr>
        <p:spPr>
          <a:xfrm flipV="1">
            <a:off x="1403870" y="4417460"/>
            <a:ext cx="0" cy="2337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39 Conector recto"/>
          <p:cNvCxnSpPr/>
          <p:nvPr/>
        </p:nvCxnSpPr>
        <p:spPr>
          <a:xfrm flipV="1">
            <a:off x="3191065" y="4406414"/>
            <a:ext cx="0" cy="2337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H="1">
            <a:off x="6480525" y="2933767"/>
            <a:ext cx="18081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2 Rectángulo"/>
          <p:cNvSpPr/>
          <p:nvPr/>
        </p:nvSpPr>
        <p:spPr>
          <a:xfrm>
            <a:off x="6661344" y="2501893"/>
            <a:ext cx="1616673" cy="72143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 Administrativo(a)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83576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22" name="39 Conector recto"/>
          <p:cNvCxnSpPr/>
          <p:nvPr/>
        </p:nvCxnSpPr>
        <p:spPr>
          <a:xfrm flipH="1">
            <a:off x="2445725" y="2442662"/>
            <a:ext cx="288174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39 Conector recto"/>
          <p:cNvCxnSpPr/>
          <p:nvPr/>
        </p:nvCxnSpPr>
        <p:spPr>
          <a:xfrm flipV="1">
            <a:off x="2445725" y="2442662"/>
            <a:ext cx="0" cy="216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2 Rectángulo"/>
          <p:cNvSpPr/>
          <p:nvPr/>
        </p:nvSpPr>
        <p:spPr>
          <a:xfrm>
            <a:off x="4144033" y="2666369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Mesas Directivas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110374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27" name="39 Conector recto"/>
          <p:cNvCxnSpPr/>
          <p:nvPr/>
        </p:nvCxnSpPr>
        <p:spPr>
          <a:xfrm flipV="1">
            <a:off x="2242969" y="3201165"/>
            <a:ext cx="0" cy="217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2 Rectángulo"/>
          <p:cNvSpPr/>
          <p:nvPr/>
        </p:nvSpPr>
        <p:spPr>
          <a:xfrm>
            <a:off x="579391" y="3652074"/>
            <a:ext cx="1365041" cy="78421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Supervisor(a)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110435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31" name="39 Conector recto"/>
          <p:cNvCxnSpPr/>
          <p:nvPr/>
        </p:nvCxnSpPr>
        <p:spPr>
          <a:xfrm flipV="1">
            <a:off x="3067848" y="3423407"/>
            <a:ext cx="0" cy="217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12 Rectángulo"/>
          <p:cNvSpPr/>
          <p:nvPr/>
        </p:nvSpPr>
        <p:spPr>
          <a:xfrm>
            <a:off x="4144033" y="3469793"/>
            <a:ext cx="2366871" cy="96650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Promotores(as)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80899/ 80943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Promotor (01)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Vacante</a:t>
            </a:r>
          </a:p>
          <a:p>
            <a:pPr algn="ctr"/>
            <a:endParaRPr lang="es-MX" sz="1200" dirty="0">
              <a:cs typeface="Arial" pitchFamily="34" charset="0"/>
            </a:endParaRPr>
          </a:p>
          <a:p>
            <a:endParaRPr lang="es-MX" sz="1200" dirty="0" smtClean="0">
              <a:cs typeface="Arial" pitchFamily="34" charset="0"/>
            </a:endParaRPr>
          </a:p>
          <a:p>
            <a:endParaRPr lang="es-MX" sz="1200" dirty="0">
              <a:cs typeface="Arial" pitchFamily="34" charset="0"/>
            </a:endParaRPr>
          </a:p>
          <a:p>
            <a:endParaRPr lang="es-MX" sz="1200" dirty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sp>
        <p:nvSpPr>
          <p:cNvPr id="46" name="11 CuadroTexto"/>
          <p:cNvSpPr txBox="1"/>
          <p:nvPr/>
        </p:nvSpPr>
        <p:spPr>
          <a:xfrm>
            <a:off x="110483" y="4665255"/>
            <a:ext cx="1775646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  Promotor(a)                                                                                                                 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110672</a:t>
            </a:r>
          </a:p>
        </p:txBody>
      </p:sp>
      <p:sp>
        <p:nvSpPr>
          <p:cNvPr id="47" name="11 CuadroTexto"/>
          <p:cNvSpPr txBox="1"/>
          <p:nvPr/>
        </p:nvSpPr>
        <p:spPr>
          <a:xfrm>
            <a:off x="2303242" y="4631920"/>
            <a:ext cx="1775646" cy="101566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 Promotor(a)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  110665                                                                                                                                                       </a:t>
            </a: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Auxiliar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110677/113212/113445</a:t>
            </a:r>
            <a:endParaRPr lang="es-MX" sz="1200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cxnSp>
        <p:nvCxnSpPr>
          <p:cNvPr id="29" name="39 Conector recto"/>
          <p:cNvCxnSpPr/>
          <p:nvPr/>
        </p:nvCxnSpPr>
        <p:spPr>
          <a:xfrm flipH="1">
            <a:off x="5294537" y="3358770"/>
            <a:ext cx="19794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12 Rectángulo"/>
          <p:cNvSpPr/>
          <p:nvPr/>
        </p:nvSpPr>
        <p:spPr>
          <a:xfrm>
            <a:off x="6626759" y="3603371"/>
            <a:ext cx="1616673" cy="72143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Encargado(a) de Área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100766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32" name="39 Conector recto"/>
          <p:cNvCxnSpPr/>
          <p:nvPr/>
        </p:nvCxnSpPr>
        <p:spPr>
          <a:xfrm flipV="1">
            <a:off x="7275386" y="3361783"/>
            <a:ext cx="0" cy="2337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2 Rectángulo"/>
          <p:cNvSpPr/>
          <p:nvPr/>
        </p:nvSpPr>
        <p:spPr>
          <a:xfrm>
            <a:off x="5436096" y="1628800"/>
            <a:ext cx="1839290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 General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Vacante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34" name="39 Conector recto"/>
          <p:cNvCxnSpPr/>
          <p:nvPr/>
        </p:nvCxnSpPr>
        <p:spPr>
          <a:xfrm flipH="1">
            <a:off x="5078449" y="1930699"/>
            <a:ext cx="35764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11 CuadroTexto"/>
          <p:cNvSpPr txBox="1"/>
          <p:nvPr/>
        </p:nvSpPr>
        <p:spPr>
          <a:xfrm>
            <a:off x="4409132" y="4667944"/>
            <a:ext cx="1775646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 Auxiliar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113447/113448</a:t>
            </a:r>
          </a:p>
        </p:txBody>
      </p:sp>
      <p:cxnSp>
        <p:nvCxnSpPr>
          <p:cNvPr id="39" name="39 Conector recto"/>
          <p:cNvCxnSpPr/>
          <p:nvPr/>
        </p:nvCxnSpPr>
        <p:spPr>
          <a:xfrm flipV="1">
            <a:off x="5296956" y="4442435"/>
            <a:ext cx="0" cy="2337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39 Conector recto"/>
          <p:cNvCxnSpPr/>
          <p:nvPr/>
        </p:nvCxnSpPr>
        <p:spPr>
          <a:xfrm flipV="1">
            <a:off x="5325053" y="2449315"/>
            <a:ext cx="0" cy="217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39 Conector recto"/>
          <p:cNvCxnSpPr/>
          <p:nvPr/>
        </p:nvCxnSpPr>
        <p:spPr>
          <a:xfrm flipV="1">
            <a:off x="5287510" y="3216672"/>
            <a:ext cx="0" cy="217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19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7"/>
          <p:cNvSpPr txBox="1"/>
          <p:nvPr/>
        </p:nvSpPr>
        <p:spPr>
          <a:xfrm>
            <a:off x="602471" y="3043615"/>
            <a:ext cx="7939058" cy="183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Salud Pública</a:t>
            </a:r>
          </a:p>
          <a:p>
            <a:pPr algn="ctr">
              <a:lnSpc>
                <a:spcPct val="90000"/>
              </a:lnSpc>
            </a:pPr>
            <a:endParaRPr lang="es-ES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093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343167" y="92871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Dirección de Salud Pública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17" name="Line 12"/>
          <p:cNvSpPr>
            <a:spLocks noChangeShapeType="1"/>
          </p:cNvSpPr>
          <p:nvPr/>
        </p:nvSpPr>
        <p:spPr bwMode="auto">
          <a:xfrm flipH="1">
            <a:off x="4564338" y="2193055"/>
            <a:ext cx="470" cy="106247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cxnSp>
        <p:nvCxnSpPr>
          <p:cNvPr id="18" name="25 Conector recto"/>
          <p:cNvCxnSpPr/>
          <p:nvPr/>
        </p:nvCxnSpPr>
        <p:spPr>
          <a:xfrm>
            <a:off x="1115536" y="3254524"/>
            <a:ext cx="678238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 Box 36"/>
          <p:cNvSpPr txBox="1">
            <a:spLocks noChangeArrowheads="1"/>
          </p:cNvSpPr>
          <p:nvPr/>
        </p:nvSpPr>
        <p:spPr bwMode="auto">
          <a:xfrm>
            <a:off x="3574338" y="1730885"/>
            <a:ext cx="198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Director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113763</a:t>
            </a: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1331640" y="5167069"/>
            <a:ext cx="1440000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Jefe del Centro Canino y Felino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110479</a:t>
            </a:r>
          </a:p>
        </p:txBody>
      </p:sp>
      <p:sp>
        <p:nvSpPr>
          <p:cNvPr id="22" name="Text Box 36"/>
          <p:cNvSpPr txBox="1">
            <a:spLocks noChangeArrowheads="1"/>
          </p:cNvSpPr>
          <p:nvPr/>
        </p:nvSpPr>
        <p:spPr bwMode="auto">
          <a:xfrm>
            <a:off x="395536" y="3585819"/>
            <a:ext cx="1440000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Coordinador(a) Salud Bucal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110494</a:t>
            </a:r>
          </a:p>
        </p:txBody>
      </p:sp>
      <p:sp>
        <p:nvSpPr>
          <p:cNvPr id="23" name="Text Box 36"/>
          <p:cNvSpPr txBox="1">
            <a:spLocks noChangeArrowheads="1"/>
          </p:cNvSpPr>
          <p:nvPr/>
        </p:nvSpPr>
        <p:spPr bwMode="auto">
          <a:xfrm>
            <a:off x="3771569" y="3590511"/>
            <a:ext cx="1440000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Encargado de Recursos Humanos 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110490</a:t>
            </a:r>
          </a:p>
        </p:txBody>
      </p:sp>
      <p:sp>
        <p:nvSpPr>
          <p:cNvPr id="25" name="Text Box 36"/>
          <p:cNvSpPr txBox="1">
            <a:spLocks noChangeArrowheads="1"/>
          </p:cNvSpPr>
          <p:nvPr/>
        </p:nvSpPr>
        <p:spPr bwMode="auto">
          <a:xfrm>
            <a:off x="5452596" y="3591842"/>
            <a:ext cx="1440000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Coordinador(a) de Municipio Saludable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110492</a:t>
            </a:r>
          </a:p>
        </p:txBody>
      </p:sp>
      <p:sp>
        <p:nvSpPr>
          <p:cNvPr id="27" name="Text Box 36"/>
          <p:cNvSpPr txBox="1">
            <a:spLocks noChangeArrowheads="1"/>
          </p:cNvSpPr>
          <p:nvPr/>
        </p:nvSpPr>
        <p:spPr bwMode="auto">
          <a:xfrm>
            <a:off x="7141924" y="3587153"/>
            <a:ext cx="1440000" cy="83099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Encargado(a) Médico de Barrio y Centros de Salud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110554</a:t>
            </a:r>
          </a:p>
        </p:txBody>
      </p:sp>
      <p:sp>
        <p:nvSpPr>
          <p:cNvPr id="28" name="Text Box 36"/>
          <p:cNvSpPr txBox="1">
            <a:spLocks noChangeArrowheads="1"/>
          </p:cNvSpPr>
          <p:nvPr/>
        </p:nvSpPr>
        <p:spPr bwMode="auto">
          <a:xfrm>
            <a:off x="4620172" y="5268669"/>
            <a:ext cx="144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Promotor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110936</a:t>
            </a:r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>
            <a:off x="6208540" y="3271912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7877300" y="3271912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1" name="Line 12"/>
          <p:cNvSpPr>
            <a:spLocks noChangeShapeType="1"/>
          </p:cNvSpPr>
          <p:nvPr/>
        </p:nvSpPr>
        <p:spPr bwMode="auto">
          <a:xfrm>
            <a:off x="1115616" y="3271912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 flipH="1">
            <a:off x="2195736" y="3271912"/>
            <a:ext cx="0" cy="190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 flipH="1">
            <a:off x="5343848" y="3271912"/>
            <a:ext cx="0" cy="1980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7" name="Rectangle 20"/>
          <p:cNvSpPr>
            <a:spLocks noChangeArrowheads="1"/>
          </p:cNvSpPr>
          <p:nvPr/>
        </p:nvSpPr>
        <p:spPr bwMode="auto">
          <a:xfrm>
            <a:off x="1651720" y="2193055"/>
            <a:ext cx="14904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Secretaria /o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19191</a:t>
            </a:r>
            <a:endParaRPr lang="es-ES" sz="1200" dirty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 flipV="1">
            <a:off x="3142120" y="2455482"/>
            <a:ext cx="142221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4" name="Rectangle 20"/>
          <p:cNvSpPr>
            <a:spLocks noChangeArrowheads="1"/>
          </p:cNvSpPr>
          <p:nvPr/>
        </p:nvSpPr>
        <p:spPr bwMode="auto">
          <a:xfrm>
            <a:off x="5930238" y="2195373"/>
            <a:ext cx="1490400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Jefe (a) Administrativo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110574</a:t>
            </a:r>
            <a:endParaRPr lang="es-ES" sz="1200" dirty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 flipV="1">
            <a:off x="4514203" y="2455482"/>
            <a:ext cx="141603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5" name="Line 12"/>
          <p:cNvSpPr>
            <a:spLocks noChangeShapeType="1"/>
          </p:cNvSpPr>
          <p:nvPr/>
        </p:nvSpPr>
        <p:spPr bwMode="auto">
          <a:xfrm>
            <a:off x="4564338" y="3255534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pic>
        <p:nvPicPr>
          <p:cNvPr id="3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Text Box 36"/>
          <p:cNvSpPr txBox="1">
            <a:spLocks noChangeArrowheads="1"/>
          </p:cNvSpPr>
          <p:nvPr/>
        </p:nvSpPr>
        <p:spPr bwMode="auto">
          <a:xfrm>
            <a:off x="7164288" y="4725144"/>
            <a:ext cx="144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Analista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113384</a:t>
            </a:r>
          </a:p>
        </p:txBody>
      </p:sp>
      <p:sp>
        <p:nvSpPr>
          <p:cNvPr id="40" name="Line 12"/>
          <p:cNvSpPr>
            <a:spLocks noChangeShapeType="1"/>
          </p:cNvSpPr>
          <p:nvPr/>
        </p:nvSpPr>
        <p:spPr bwMode="auto">
          <a:xfrm>
            <a:off x="7883898" y="4401144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41" name="Text Box 36"/>
          <p:cNvSpPr txBox="1">
            <a:spLocks noChangeArrowheads="1"/>
          </p:cNvSpPr>
          <p:nvPr/>
        </p:nvSpPr>
        <p:spPr bwMode="auto">
          <a:xfrm>
            <a:off x="2987984" y="5157192"/>
            <a:ext cx="1440000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Jefe de Brigadas Medicas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113765</a:t>
            </a:r>
          </a:p>
        </p:txBody>
      </p:sp>
      <p:sp>
        <p:nvSpPr>
          <p:cNvPr id="42" name="Line 12"/>
          <p:cNvSpPr>
            <a:spLocks noChangeShapeType="1"/>
          </p:cNvSpPr>
          <p:nvPr/>
        </p:nvSpPr>
        <p:spPr bwMode="auto">
          <a:xfrm flipH="1">
            <a:off x="3563888" y="3249192"/>
            <a:ext cx="0" cy="190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35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818581" y="103136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Área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1" name="Line 36"/>
          <p:cNvSpPr>
            <a:spLocks noChangeShapeType="1"/>
          </p:cNvSpPr>
          <p:nvPr/>
        </p:nvSpPr>
        <p:spPr bwMode="auto">
          <a:xfrm>
            <a:off x="4565359" y="2995847"/>
            <a:ext cx="0" cy="633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1043608" y="3629709"/>
            <a:ext cx="1636817" cy="51937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Oficial Administrativo</a:t>
            </a:r>
          </a:p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41474</a:t>
            </a:r>
          </a:p>
        </p:txBody>
      </p:sp>
      <p:sp>
        <p:nvSpPr>
          <p:cNvPr id="23" name="Line 37"/>
          <p:cNvSpPr>
            <a:spLocks noChangeShapeType="1"/>
          </p:cNvSpPr>
          <p:nvPr/>
        </p:nvSpPr>
        <p:spPr bwMode="auto">
          <a:xfrm flipV="1">
            <a:off x="1862016" y="3249863"/>
            <a:ext cx="5230264" cy="1840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4" name="Line 38"/>
          <p:cNvSpPr>
            <a:spLocks noChangeShapeType="1"/>
          </p:cNvSpPr>
          <p:nvPr/>
        </p:nvSpPr>
        <p:spPr bwMode="auto">
          <a:xfrm flipH="1">
            <a:off x="1881327" y="3270772"/>
            <a:ext cx="794" cy="3781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solidFill>
                <a:srgbClr val="3333FF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Line 38"/>
          <p:cNvSpPr>
            <a:spLocks noChangeShapeType="1"/>
          </p:cNvSpPr>
          <p:nvPr/>
        </p:nvSpPr>
        <p:spPr bwMode="auto">
          <a:xfrm flipH="1">
            <a:off x="7079658" y="3241466"/>
            <a:ext cx="1588" cy="396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6" name="Text Box 36"/>
          <p:cNvSpPr txBox="1">
            <a:spLocks noChangeArrowheads="1"/>
          </p:cNvSpPr>
          <p:nvPr/>
        </p:nvSpPr>
        <p:spPr bwMode="auto">
          <a:xfrm>
            <a:off x="3591622" y="2164850"/>
            <a:ext cx="1947472" cy="83099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 (a) Administrativo</a:t>
            </a:r>
          </a:p>
          <a:p>
            <a:pPr algn="ctr"/>
            <a:r>
              <a:rPr lang="es-ES" sz="1200" dirty="0">
                <a:latin typeface="Calibri" panose="020F0502020204030204" pitchFamily="34" charset="0"/>
                <a:cs typeface="Arial" charset="0"/>
              </a:rPr>
              <a:t>110490</a:t>
            </a:r>
          </a:p>
          <a:p>
            <a:pPr algn="ctr"/>
            <a:endParaRPr lang="es-ES" sz="1200" dirty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6334458" y="3637466"/>
            <a:ext cx="1490400" cy="51161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s-MX" sz="1200" dirty="0" smtClean="0">
                <a:latin typeface="Calibri" panose="020F0502020204030204" pitchFamily="34" charset="0"/>
                <a:cs typeface="Arial" charset="0"/>
              </a:rPr>
              <a:t>Analista</a:t>
            </a:r>
          </a:p>
          <a:p>
            <a:pPr algn="ctr"/>
            <a:r>
              <a:rPr kumimoji="1" lang="es-MX" sz="1200" dirty="0" smtClean="0">
                <a:latin typeface="Calibri" panose="020F0502020204030204" pitchFamily="34" charset="0"/>
                <a:cs typeface="Arial" charset="0"/>
              </a:rPr>
              <a:t>113602</a:t>
            </a:r>
            <a:endParaRPr kumimoji="1" lang="es-MX" sz="1200" dirty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0" name="Rectangle 20"/>
          <p:cNvSpPr>
            <a:spLocks noChangeArrowheads="1"/>
          </p:cNvSpPr>
          <p:nvPr/>
        </p:nvSpPr>
        <p:spPr bwMode="auto">
          <a:xfrm>
            <a:off x="3746950" y="3648885"/>
            <a:ext cx="1636817" cy="51937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Auxiliar</a:t>
            </a:r>
          </a:p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20182</a:t>
            </a:r>
          </a:p>
        </p:txBody>
      </p:sp>
      <p:pic>
        <p:nvPicPr>
          <p:cNvPr id="1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4434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109407" y="2279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Salud Bucal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>
            <a:off x="4085504" y="2915907"/>
            <a:ext cx="446" cy="802327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40" name="Rectangle 19"/>
          <p:cNvSpPr>
            <a:spLocks noChangeArrowheads="1"/>
          </p:cNvSpPr>
          <p:nvPr/>
        </p:nvSpPr>
        <p:spPr bwMode="auto">
          <a:xfrm>
            <a:off x="1343695" y="3720514"/>
            <a:ext cx="1584000" cy="71659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kumimoji="1" lang="es-ES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ES" sz="1200" dirty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ES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Auxiliar</a:t>
            </a:r>
          </a:p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16795</a:t>
            </a:r>
          </a:p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41565</a:t>
            </a:r>
          </a:p>
          <a:p>
            <a:pPr algn="ctr" eaLnBrk="0" hangingPunct="0"/>
            <a:endParaRPr kumimoji="1" lang="es-ES" sz="1200" dirty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ES" sz="1200" dirty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ES" sz="1200" dirty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489001" y="3726114"/>
            <a:ext cx="1193005" cy="74162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Odontólogos(as)</a:t>
            </a:r>
          </a:p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14625</a:t>
            </a:r>
          </a:p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76370</a:t>
            </a:r>
          </a:p>
        </p:txBody>
      </p:sp>
      <p:cxnSp>
        <p:nvCxnSpPr>
          <p:cNvPr id="47" name="27 Conector recto"/>
          <p:cNvCxnSpPr/>
          <p:nvPr/>
        </p:nvCxnSpPr>
        <p:spPr>
          <a:xfrm>
            <a:off x="6145695" y="3308592"/>
            <a:ext cx="0" cy="432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Box 36"/>
          <p:cNvSpPr txBox="1">
            <a:spLocks noChangeArrowheads="1"/>
          </p:cNvSpPr>
          <p:nvPr/>
        </p:nvSpPr>
        <p:spPr bwMode="auto">
          <a:xfrm>
            <a:off x="3368382" y="2278613"/>
            <a:ext cx="1440000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Coordinador(a) de Salud Bucal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110494</a:t>
            </a: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5364088" y="3720514"/>
            <a:ext cx="1584000" cy="71659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Auxiliar Administrativo</a:t>
            </a:r>
          </a:p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41687</a:t>
            </a:r>
            <a:endParaRPr kumimoji="1" lang="es-ES" sz="1200" dirty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43417</a:t>
            </a:r>
            <a:endParaRPr kumimoji="1" lang="es-ES" sz="1200" dirty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2135694" y="3288514"/>
            <a:ext cx="4020393" cy="20078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cxnSp>
        <p:nvCxnSpPr>
          <p:cNvPr id="11" name="27 Conector recto"/>
          <p:cNvCxnSpPr/>
          <p:nvPr/>
        </p:nvCxnSpPr>
        <p:spPr>
          <a:xfrm>
            <a:off x="2135695" y="3288514"/>
            <a:ext cx="0" cy="432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7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468560" y="-8409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Municipio Saludable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695562" y="3453470"/>
            <a:ext cx="1098559" cy="393778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Promotor(a)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104799</a:t>
            </a: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7494855" y="3427921"/>
            <a:ext cx="1404000" cy="83099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Intendente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14935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15012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103742</a:t>
            </a:r>
          </a:p>
        </p:txBody>
      </p:sp>
      <p:sp>
        <p:nvSpPr>
          <p:cNvPr id="9" name="Line 44"/>
          <p:cNvSpPr>
            <a:spLocks noChangeShapeType="1"/>
          </p:cNvSpPr>
          <p:nvPr/>
        </p:nvSpPr>
        <p:spPr bwMode="auto">
          <a:xfrm>
            <a:off x="2620200" y="3589801"/>
            <a:ext cx="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0" name="Line 44"/>
          <p:cNvSpPr>
            <a:spLocks noChangeShapeType="1"/>
          </p:cNvSpPr>
          <p:nvPr/>
        </p:nvSpPr>
        <p:spPr bwMode="auto">
          <a:xfrm>
            <a:off x="8150170" y="3595661"/>
            <a:ext cx="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2970947" y="3453470"/>
            <a:ext cx="1337633" cy="803049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Trabajador (a) 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Social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42953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43847</a:t>
            </a:r>
          </a:p>
        </p:txBody>
      </p:sp>
      <p:cxnSp>
        <p:nvCxnSpPr>
          <p:cNvPr id="13" name="25 Conector recto"/>
          <p:cNvCxnSpPr/>
          <p:nvPr/>
        </p:nvCxnSpPr>
        <p:spPr bwMode="auto">
          <a:xfrm>
            <a:off x="2244842" y="3140968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26 Conector recto"/>
          <p:cNvCxnSpPr/>
          <p:nvPr/>
        </p:nvCxnSpPr>
        <p:spPr bwMode="auto">
          <a:xfrm>
            <a:off x="3639764" y="3140968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28 Conector recto"/>
          <p:cNvCxnSpPr/>
          <p:nvPr/>
        </p:nvCxnSpPr>
        <p:spPr bwMode="auto">
          <a:xfrm>
            <a:off x="5134754" y="3140968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30 Conector recto"/>
          <p:cNvCxnSpPr/>
          <p:nvPr/>
        </p:nvCxnSpPr>
        <p:spPr bwMode="auto">
          <a:xfrm>
            <a:off x="8148461" y="3139921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7326022" y="2317475"/>
            <a:ext cx="1404000" cy="612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Encargado(a) de área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110405</a:t>
            </a:r>
          </a:p>
        </p:txBody>
      </p:sp>
      <p:cxnSp>
        <p:nvCxnSpPr>
          <p:cNvPr id="18" name="25 Conector recto"/>
          <p:cNvCxnSpPr>
            <a:endCxn id="17" idx="1"/>
          </p:cNvCxnSpPr>
          <p:nvPr/>
        </p:nvCxnSpPr>
        <p:spPr>
          <a:xfrm>
            <a:off x="5426184" y="2623475"/>
            <a:ext cx="189983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414754" y="3426394"/>
            <a:ext cx="1440000" cy="137075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Fumigadores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81237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81361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102309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111277</a:t>
            </a: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788184" y="1349837"/>
            <a:ext cx="1800000" cy="83099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Coordinador(a) de 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Municipio Saludable 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110492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033571" y="2312944"/>
            <a:ext cx="1476000" cy="612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Jefe de Brigadas 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Medicas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113765</a:t>
            </a:r>
          </a:p>
        </p:txBody>
      </p:sp>
      <p:cxnSp>
        <p:nvCxnSpPr>
          <p:cNvPr id="22" name="25 Conector recto"/>
          <p:cNvCxnSpPr>
            <a:stCxn id="21" idx="3"/>
          </p:cNvCxnSpPr>
          <p:nvPr/>
        </p:nvCxnSpPr>
        <p:spPr>
          <a:xfrm>
            <a:off x="2509571" y="2618944"/>
            <a:ext cx="307861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732163" y="3140968"/>
            <a:ext cx="7422577" cy="0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90218" y="3453470"/>
            <a:ext cx="1424257" cy="446773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Enfermera </a:t>
            </a:r>
            <a:r>
              <a:rPr lang="es-ES" sz="1200" dirty="0">
                <a:latin typeface="Calibri" panose="020F0502020204030204" pitchFamily="34" charset="0"/>
                <a:cs typeface="Arial" charset="0"/>
              </a:rPr>
              <a:t>(o) 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general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20711</a:t>
            </a:r>
          </a:p>
          <a:p>
            <a:pPr algn="ctr"/>
            <a:endParaRPr lang="es-ES" sz="1200" dirty="0"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26" name="25 Conector recto"/>
          <p:cNvCxnSpPr/>
          <p:nvPr/>
        </p:nvCxnSpPr>
        <p:spPr bwMode="auto">
          <a:xfrm>
            <a:off x="732806" y="3140968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25 Conector recto"/>
          <p:cNvCxnSpPr/>
          <p:nvPr/>
        </p:nvCxnSpPr>
        <p:spPr>
          <a:xfrm>
            <a:off x="3067877" y="1734557"/>
            <a:ext cx="72030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25 Conector recto"/>
          <p:cNvCxnSpPr/>
          <p:nvPr/>
        </p:nvCxnSpPr>
        <p:spPr>
          <a:xfrm>
            <a:off x="5588184" y="1748182"/>
            <a:ext cx="67483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26 Conector recto"/>
          <p:cNvCxnSpPr/>
          <p:nvPr/>
        </p:nvCxnSpPr>
        <p:spPr bwMode="auto">
          <a:xfrm>
            <a:off x="3067877" y="1734557"/>
            <a:ext cx="0" cy="1406411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26 Conector recto"/>
          <p:cNvCxnSpPr/>
          <p:nvPr/>
        </p:nvCxnSpPr>
        <p:spPr bwMode="auto">
          <a:xfrm>
            <a:off x="6263017" y="1748182"/>
            <a:ext cx="0" cy="1392786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 bwMode="auto">
          <a:xfrm>
            <a:off x="6657468" y="3139921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5937468" y="3425668"/>
            <a:ext cx="1440000" cy="187554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Enfermeras (os)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16350,16359,16361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16407,16436,16613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17109,17152,17190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17240,60258,60968, 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60998, 66837,66838,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66928.</a:t>
            </a:r>
          </a:p>
          <a:p>
            <a:pPr algn="ctr"/>
            <a:endParaRPr lang="es-ES" sz="1200" dirty="0">
              <a:latin typeface="Calibri" panose="020F0502020204030204" pitchFamily="34" charset="0"/>
              <a:cs typeface="Arial" charset="0"/>
            </a:endParaRPr>
          </a:p>
        </p:txBody>
      </p:sp>
      <p:pic>
        <p:nvPicPr>
          <p:cNvPr id="2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899592" y="4329168"/>
            <a:ext cx="1476000" cy="612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Auxiliar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112348</a:t>
            </a:r>
          </a:p>
        </p:txBody>
      </p:sp>
      <p:cxnSp>
        <p:nvCxnSpPr>
          <p:cNvPr id="33" name="26 Conector recto"/>
          <p:cNvCxnSpPr/>
          <p:nvPr/>
        </p:nvCxnSpPr>
        <p:spPr bwMode="auto">
          <a:xfrm>
            <a:off x="1619672" y="2924944"/>
            <a:ext cx="0" cy="1406411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805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865438"/>
            <a:ext cx="8229600" cy="1143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_tradnl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</a:t>
            </a:r>
            <a:endParaRPr lang="es-ES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4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3842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684584" y="4388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Área Médica de Barrio y Centros de Salud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2"/>
          <p:cNvSpPr>
            <a:spLocks noChangeShapeType="1"/>
          </p:cNvSpPr>
          <p:nvPr/>
        </p:nvSpPr>
        <p:spPr bwMode="auto">
          <a:xfrm flipH="1">
            <a:off x="4573321" y="2030785"/>
            <a:ext cx="2183" cy="1016519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559702" y="3351943"/>
            <a:ext cx="1069198" cy="514419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Pediatra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60260</a:t>
            </a: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7626910" y="3351692"/>
            <a:ext cx="1404000" cy="193899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Auxiliar Administrativo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41833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43255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43325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44114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62401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104824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0" name="Line 44"/>
          <p:cNvSpPr>
            <a:spLocks noChangeShapeType="1"/>
          </p:cNvSpPr>
          <p:nvPr/>
        </p:nvSpPr>
        <p:spPr bwMode="auto">
          <a:xfrm>
            <a:off x="8282225" y="3052736"/>
            <a:ext cx="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2840808" y="3382828"/>
            <a:ext cx="1254942" cy="430530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Ginecólogo(a)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60996</a:t>
            </a:r>
          </a:p>
        </p:txBody>
      </p:sp>
      <p:cxnSp>
        <p:nvCxnSpPr>
          <p:cNvPr id="13" name="25 Conector recto"/>
          <p:cNvCxnSpPr/>
          <p:nvPr/>
        </p:nvCxnSpPr>
        <p:spPr bwMode="auto">
          <a:xfrm>
            <a:off x="2021498" y="305604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26 Conector recto"/>
          <p:cNvCxnSpPr>
            <a:endCxn id="12" idx="0"/>
          </p:cNvCxnSpPr>
          <p:nvPr/>
        </p:nvCxnSpPr>
        <p:spPr bwMode="auto">
          <a:xfrm>
            <a:off x="3468279" y="3067701"/>
            <a:ext cx="0" cy="315127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28 Conector recto"/>
          <p:cNvCxnSpPr/>
          <p:nvPr/>
        </p:nvCxnSpPr>
        <p:spPr bwMode="auto">
          <a:xfrm>
            <a:off x="5181739" y="3047304"/>
            <a:ext cx="0" cy="336453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30 Conector recto"/>
          <p:cNvCxnSpPr/>
          <p:nvPr/>
        </p:nvCxnSpPr>
        <p:spPr bwMode="auto">
          <a:xfrm>
            <a:off x="8286794" y="305604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5227029" y="2186896"/>
            <a:ext cx="1649227" cy="612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Secretaria </a:t>
            </a:r>
            <a:r>
              <a:rPr lang="es-ES" sz="1200" dirty="0">
                <a:latin typeface="Calibri" panose="020F0502020204030204" pitchFamily="34" charset="0"/>
                <a:cs typeface="Arial" charset="0"/>
              </a:rPr>
              <a:t>/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B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60995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63738</a:t>
            </a:r>
          </a:p>
        </p:txBody>
      </p:sp>
      <p:cxnSp>
        <p:nvCxnSpPr>
          <p:cNvPr id="18" name="25 Conector recto"/>
          <p:cNvCxnSpPr/>
          <p:nvPr/>
        </p:nvCxnSpPr>
        <p:spPr>
          <a:xfrm>
            <a:off x="4569739" y="2492896"/>
            <a:ext cx="61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717955" y="3383757"/>
            <a:ext cx="1018146" cy="321359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Médicos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15183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16397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17237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19929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60973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62140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64684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66634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70851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70858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101166</a:t>
            </a:r>
          </a:p>
          <a:p>
            <a:pPr algn="ctr"/>
            <a:endParaRPr lang="es-MX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Médico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Familiar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80049</a:t>
            </a:r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233970" y="1196752"/>
            <a:ext cx="2502131" cy="83099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cs typeface="Arial" charset="0"/>
              </a:rPr>
              <a:t>Encargado (a) Encargado Médico de Barrio y  Centros de Salud</a:t>
            </a:r>
          </a:p>
          <a:p>
            <a:pPr algn="ctr"/>
            <a:r>
              <a:rPr lang="es-ES" sz="1200" dirty="0" smtClean="0">
                <a:cs typeface="Arial" charset="0"/>
              </a:rPr>
              <a:t>110554</a:t>
            </a:r>
          </a:p>
          <a:p>
            <a:pPr algn="ctr"/>
            <a:endParaRPr lang="es-ES" sz="1200" dirty="0" smtClean="0">
              <a:cs typeface="Arial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555775" y="2248318"/>
            <a:ext cx="1403529" cy="48643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Chofer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22132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22" name="25 Conector recto"/>
          <p:cNvCxnSpPr/>
          <p:nvPr/>
        </p:nvCxnSpPr>
        <p:spPr>
          <a:xfrm>
            <a:off x="3995064" y="2492896"/>
            <a:ext cx="61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755576" y="3041540"/>
            <a:ext cx="7531218" cy="16403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6133334" y="3337373"/>
            <a:ext cx="1275090" cy="43648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Supervisor(a)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(vacante)</a:t>
            </a:r>
          </a:p>
        </p:txBody>
      </p:sp>
      <p:cxnSp>
        <p:nvCxnSpPr>
          <p:cNvPr id="28" name="28 Conector recto"/>
          <p:cNvCxnSpPr/>
          <p:nvPr/>
        </p:nvCxnSpPr>
        <p:spPr bwMode="auto">
          <a:xfrm>
            <a:off x="6770879" y="305604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28 Conector recto"/>
          <p:cNvCxnSpPr/>
          <p:nvPr/>
        </p:nvCxnSpPr>
        <p:spPr>
          <a:xfrm>
            <a:off x="2021498" y="3067701"/>
            <a:ext cx="0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28 Conector recto"/>
          <p:cNvCxnSpPr/>
          <p:nvPr/>
        </p:nvCxnSpPr>
        <p:spPr>
          <a:xfrm>
            <a:off x="2706775" y="3047304"/>
            <a:ext cx="0" cy="198854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2197681" y="5056247"/>
            <a:ext cx="1036289" cy="74529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MX" sz="1200" dirty="0" smtClean="0">
                <a:latin typeface="Calibri" panose="020F0502020204030204" pitchFamily="34" charset="0"/>
                <a:cs typeface="Arial" charset="0"/>
              </a:rPr>
              <a:t>Auxiliar</a:t>
            </a:r>
          </a:p>
          <a:p>
            <a:pPr algn="ctr" eaLnBrk="0" hangingPunct="0"/>
            <a:r>
              <a:rPr kumimoji="1" lang="es-MX" sz="1200" dirty="0" smtClean="0">
                <a:latin typeface="Calibri" panose="020F0502020204030204" pitchFamily="34" charset="0"/>
                <a:cs typeface="Arial" charset="0"/>
              </a:rPr>
              <a:t>20148</a:t>
            </a:r>
          </a:p>
          <a:p>
            <a:pPr algn="ctr" eaLnBrk="0" hangingPunct="0"/>
            <a:r>
              <a:rPr kumimoji="1" lang="es-MX" sz="1200" dirty="0" smtClean="0">
                <a:latin typeface="Calibri" panose="020F0502020204030204" pitchFamily="34" charset="0"/>
                <a:cs typeface="Arial" charset="0"/>
              </a:rPr>
              <a:t>101149</a:t>
            </a:r>
          </a:p>
          <a:p>
            <a:pPr algn="ctr" eaLnBrk="0" hangingPunct="0"/>
            <a:endParaRPr kumimoji="1" lang="es-MX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4" name="Rectangle 19"/>
          <p:cNvSpPr>
            <a:spLocks noChangeArrowheads="1"/>
          </p:cNvSpPr>
          <p:nvPr/>
        </p:nvSpPr>
        <p:spPr bwMode="auto">
          <a:xfrm>
            <a:off x="6218421" y="4315833"/>
            <a:ext cx="1106311" cy="612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MX" sz="1200" dirty="0" smtClean="0">
                <a:latin typeface="Calibri" panose="020F0502020204030204" pitchFamily="34" charset="0"/>
                <a:cs typeface="Arial" charset="0"/>
              </a:rPr>
              <a:t>Recepcionista</a:t>
            </a:r>
          </a:p>
          <a:p>
            <a:pPr algn="ctr" eaLnBrk="0" hangingPunct="0"/>
            <a:r>
              <a:rPr kumimoji="1" lang="es-MX" sz="1200" dirty="0" smtClean="0">
                <a:latin typeface="Calibri" panose="020F0502020204030204" pitchFamily="34" charset="0"/>
                <a:cs typeface="Arial" charset="0"/>
              </a:rPr>
              <a:t>42910 </a:t>
            </a:r>
          </a:p>
        </p:txBody>
      </p:sp>
      <p:cxnSp>
        <p:nvCxnSpPr>
          <p:cNvPr id="41" name="28 Conector recto"/>
          <p:cNvCxnSpPr/>
          <p:nvPr/>
        </p:nvCxnSpPr>
        <p:spPr>
          <a:xfrm>
            <a:off x="6770879" y="3767190"/>
            <a:ext cx="698" cy="5486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Rectangle 19"/>
          <p:cNvSpPr>
            <a:spLocks noChangeArrowheads="1"/>
          </p:cNvSpPr>
          <p:nvPr/>
        </p:nvSpPr>
        <p:spPr bwMode="auto">
          <a:xfrm>
            <a:off x="118808" y="3364735"/>
            <a:ext cx="1332000" cy="50162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b="1" dirty="0" smtClean="0">
                <a:latin typeface="Calibri" panose="020F0502020204030204" pitchFamily="34" charset="0"/>
                <a:cs typeface="Arial" charset="0"/>
              </a:rPr>
              <a:t> 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Secretaria E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15100</a:t>
            </a:r>
          </a:p>
        </p:txBody>
      </p:sp>
      <p:cxnSp>
        <p:nvCxnSpPr>
          <p:cNvPr id="37" name="25 Conector recto"/>
          <p:cNvCxnSpPr/>
          <p:nvPr/>
        </p:nvCxnSpPr>
        <p:spPr bwMode="auto">
          <a:xfrm>
            <a:off x="761040" y="304154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518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2"/>
          <p:cNvSpPr>
            <a:spLocks noChangeShapeType="1"/>
          </p:cNvSpPr>
          <p:nvPr/>
        </p:nvSpPr>
        <p:spPr bwMode="auto">
          <a:xfrm>
            <a:off x="4569737" y="2610798"/>
            <a:ext cx="3431" cy="70530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8" name="Line 17"/>
          <p:cNvSpPr>
            <a:spLocks noChangeShapeType="1"/>
          </p:cNvSpPr>
          <p:nvPr/>
        </p:nvSpPr>
        <p:spPr bwMode="auto">
          <a:xfrm>
            <a:off x="2025629" y="3316107"/>
            <a:ext cx="0" cy="504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9" name="Line 19"/>
          <p:cNvSpPr>
            <a:spLocks noChangeShapeType="1"/>
          </p:cNvSpPr>
          <p:nvPr/>
        </p:nvSpPr>
        <p:spPr bwMode="auto">
          <a:xfrm>
            <a:off x="2037078" y="3316107"/>
            <a:ext cx="4807822" cy="1135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0" name="Line 20"/>
          <p:cNvSpPr>
            <a:spLocks noChangeShapeType="1"/>
          </p:cNvSpPr>
          <p:nvPr/>
        </p:nvSpPr>
        <p:spPr bwMode="auto">
          <a:xfrm>
            <a:off x="3730947" y="3316107"/>
            <a:ext cx="0" cy="180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1485629" y="3821997"/>
            <a:ext cx="1080000" cy="65084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Choferes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14673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65917</a:t>
            </a:r>
          </a:p>
        </p:txBody>
      </p:sp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3057455" y="3496106"/>
            <a:ext cx="1281833" cy="230915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 eaLnBrk="0" hangingPunct="0"/>
            <a:endParaRPr kumimoji="1" lang="es-MX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Auxiliar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105890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Capturadores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15223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16608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72656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72657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6304900" y="3831582"/>
            <a:ext cx="1080000" cy="97515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smtClean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Encargado(a)</a:t>
            </a:r>
            <a:endParaRPr lang="es-ES" sz="1200" dirty="0" smtClean="0">
              <a:solidFill>
                <a:srgbClr val="000000"/>
              </a:solidFill>
              <a:latin typeface="Calibri" panose="020F0502020204030204" pitchFamily="34" charset="0"/>
              <a:cs typeface="Arial" charset="0"/>
            </a:endParaRPr>
          </a:p>
          <a:p>
            <a:pPr algn="ctr"/>
            <a:r>
              <a:rPr 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16547</a:t>
            </a:r>
          </a:p>
          <a:p>
            <a:pPr algn="ctr"/>
            <a:r>
              <a:rPr 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Veterinario</a:t>
            </a: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</a:t>
            </a:r>
          </a:p>
          <a:p>
            <a:pPr algn="ctr"/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105968</a:t>
            </a:r>
          </a:p>
          <a:p>
            <a:pPr algn="ctr"/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105969</a:t>
            </a:r>
            <a:endParaRPr lang="es-ES" sz="1200" dirty="0" smtClean="0">
              <a:solidFill>
                <a:srgbClr val="000000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>
            <a:off x="6844900" y="3327459"/>
            <a:ext cx="0" cy="504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604900" y="1918573"/>
            <a:ext cx="1908000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 de Centro 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 Canino y Felino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110479</a:t>
            </a:r>
          </a:p>
        </p:txBody>
      </p:sp>
      <p:sp>
        <p:nvSpPr>
          <p:cNvPr id="24" name="CuadroTexto 4"/>
          <p:cNvSpPr txBox="1"/>
          <p:nvPr/>
        </p:nvSpPr>
        <p:spPr>
          <a:xfrm>
            <a:off x="-324544" y="2434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del Centro de Atención Canino y Felino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1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2269283" y="2772002"/>
            <a:ext cx="1332000" cy="38984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b="1" dirty="0" smtClean="0">
                <a:latin typeface="Calibri" panose="020F0502020204030204" pitchFamily="34" charset="0"/>
                <a:cs typeface="Arial" charset="0"/>
              </a:rPr>
              <a:t> 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Secretaria E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20145</a:t>
            </a:r>
          </a:p>
        </p:txBody>
      </p:sp>
      <p:cxnSp>
        <p:nvCxnSpPr>
          <p:cNvPr id="23" name="16 Conector recto"/>
          <p:cNvCxnSpPr/>
          <p:nvPr/>
        </p:nvCxnSpPr>
        <p:spPr>
          <a:xfrm flipH="1">
            <a:off x="3626575" y="2963452"/>
            <a:ext cx="94316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632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" y="3196015"/>
            <a:ext cx="914339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Parques Públicos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6630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Conector recto 15"/>
          <p:cNvCxnSpPr/>
          <p:nvPr/>
        </p:nvCxnSpPr>
        <p:spPr>
          <a:xfrm>
            <a:off x="4585753" y="2020457"/>
            <a:ext cx="395456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" name="Conector recto 3"/>
          <p:cNvCxnSpPr/>
          <p:nvPr/>
        </p:nvCxnSpPr>
        <p:spPr>
          <a:xfrm flipH="1" flipV="1">
            <a:off x="3671900" y="2130789"/>
            <a:ext cx="0" cy="2832322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2098735" y="4720347"/>
            <a:ext cx="5095764" cy="14214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469238" y="3974774"/>
            <a:ext cx="1802608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Oficial Administrativo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2855</a:t>
            </a: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1469238" y="3292771"/>
            <a:ext cx="1802608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Chofer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20205</a:t>
            </a:r>
          </a:p>
        </p:txBody>
      </p:sp>
      <p:sp>
        <p:nvSpPr>
          <p:cNvPr id="8" name="15 CuadroTexto"/>
          <p:cNvSpPr txBox="1">
            <a:spLocks noChangeArrowheads="1"/>
          </p:cNvSpPr>
          <p:nvPr/>
        </p:nvSpPr>
        <p:spPr bwMode="auto">
          <a:xfrm>
            <a:off x="4053096" y="3290694"/>
            <a:ext cx="1619250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>
            <a:defPPr>
              <a:defRPr lang="es-MX"/>
            </a:defPPr>
            <a:lvl1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1200">
                <a:latin typeface="Calibri" panose="020F0502020204030204" pitchFamily="34" charset="0"/>
              </a:defRPr>
            </a:lvl1pPr>
          </a:lstStyle>
          <a:p>
            <a:r>
              <a:rPr lang="es-MX" altLang="es-ES" dirty="0"/>
              <a:t>Auxiliar Administrativo</a:t>
            </a:r>
          </a:p>
          <a:p>
            <a:r>
              <a:rPr lang="es-MX" altLang="es-ES" dirty="0"/>
              <a:t>61187 / 14339</a:t>
            </a: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1001811" y="5002845"/>
            <a:ext cx="1649073" cy="8863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Coordinador (a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Dir. Desarrollo Social (Comisionado)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110401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2555776" y="2453937"/>
            <a:ext cx="2232247" cy="7201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 </a:t>
            </a:r>
            <a:r>
              <a:rPr lang="es-MX" altLang="es-MX" sz="1200" dirty="0" smtClean="0">
                <a:latin typeface="Calibri" panose="020F0502020204030204" pitchFamily="34" charset="0"/>
              </a:rPr>
              <a:t>Coordinador </a:t>
            </a:r>
            <a:r>
              <a:rPr lang="es-MX" altLang="es-MX" sz="1200" dirty="0">
                <a:latin typeface="Calibri" panose="020F0502020204030204" pitchFamily="34" charset="0"/>
              </a:rPr>
              <a:t>(a</a:t>
            </a:r>
            <a:r>
              <a:rPr lang="es-MX" altLang="es-MX" sz="1200" dirty="0" smtClean="0">
                <a:latin typeface="Calibri" panose="020F0502020204030204" pitchFamily="34" charset="0"/>
              </a:rPr>
              <a:t>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Administrativo Parques Públicos</a:t>
            </a:r>
            <a:endParaRPr lang="es-MX" altLang="es-MX" sz="1200" dirty="0"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110625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2944760" y="4974417"/>
            <a:ext cx="1498628" cy="7201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Jefe  Operativo (a</a:t>
            </a:r>
            <a:r>
              <a:rPr lang="es-MX" altLang="es-MX" sz="1200" dirty="0" smtClean="0">
                <a:latin typeface="Calibri" panose="020F0502020204030204" pitchFamily="34" charset="0"/>
              </a:rPr>
              <a:t>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Parque Tucán</a:t>
            </a:r>
            <a:endParaRPr lang="es-MX" altLang="es-MX" sz="1200" dirty="0"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110486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620860" y="4954256"/>
            <a:ext cx="1752600" cy="7201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Jefe Operativo (a</a:t>
            </a:r>
            <a:r>
              <a:rPr lang="es-MX" altLang="es-MX" sz="1200" dirty="0" smtClean="0">
                <a:latin typeface="Calibri" panose="020F0502020204030204" pitchFamily="34" charset="0"/>
              </a:rPr>
              <a:t>)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Parque Aztlán</a:t>
            </a:r>
            <a:endParaRPr lang="es-MX" altLang="es-MX" sz="1200" dirty="0"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110489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4998747" y="1692675"/>
            <a:ext cx="2339768" cy="8863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Coordinador General </a:t>
            </a:r>
            <a:r>
              <a:rPr lang="es-MX" altLang="es-MX" sz="1200" dirty="0">
                <a:latin typeface="Calibri" panose="020F0502020204030204" pitchFamily="34" charset="0"/>
              </a:rPr>
              <a:t>(a</a:t>
            </a:r>
            <a:r>
              <a:rPr lang="es-MX" altLang="es-MX" sz="1200" dirty="0" smtClean="0">
                <a:latin typeface="Calibri" panose="020F0502020204030204" pitchFamily="34" charset="0"/>
              </a:rPr>
              <a:t>) Parques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Dir. Desarrollo Social (Comisionado)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110482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2555776" y="1556792"/>
            <a:ext cx="2232247" cy="7201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Director (a)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Parques Públicos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110071</a:t>
            </a:r>
          </a:p>
        </p:txBody>
      </p:sp>
      <p:cxnSp>
        <p:nvCxnSpPr>
          <p:cNvPr id="15" name="Conector recto 14"/>
          <p:cNvCxnSpPr/>
          <p:nvPr/>
        </p:nvCxnSpPr>
        <p:spPr>
          <a:xfrm flipV="1">
            <a:off x="5552419" y="4720347"/>
            <a:ext cx="0" cy="25407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7" name="Conector recto 16"/>
          <p:cNvCxnSpPr/>
          <p:nvPr/>
        </p:nvCxnSpPr>
        <p:spPr>
          <a:xfrm>
            <a:off x="3271846" y="3535376"/>
            <a:ext cx="757505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3271846" y="4133824"/>
            <a:ext cx="400054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9" name="Conector recto 18"/>
          <p:cNvCxnSpPr/>
          <p:nvPr/>
        </p:nvCxnSpPr>
        <p:spPr>
          <a:xfrm flipV="1">
            <a:off x="2098735" y="4734561"/>
            <a:ext cx="0" cy="25407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0" name="CuadroTexto 19"/>
          <p:cNvSpPr txBox="1"/>
          <p:nvPr/>
        </p:nvSpPr>
        <p:spPr>
          <a:xfrm>
            <a:off x="67318" y="78795"/>
            <a:ext cx="575488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Parques Públicos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33246" y="17052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cxnSp>
        <p:nvCxnSpPr>
          <p:cNvPr id="23" name="Conector recto 22"/>
          <p:cNvCxnSpPr/>
          <p:nvPr/>
        </p:nvCxnSpPr>
        <p:spPr>
          <a:xfrm flipV="1">
            <a:off x="7194499" y="4738232"/>
            <a:ext cx="0" cy="25407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6483979" y="4951194"/>
            <a:ext cx="1840374" cy="7201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Coordinador </a:t>
            </a:r>
            <a:r>
              <a:rPr lang="es-MX" altLang="es-MX" sz="1200" dirty="0">
                <a:latin typeface="Calibri" panose="020F0502020204030204" pitchFamily="34" charset="0"/>
              </a:rPr>
              <a:t>Operativo (a</a:t>
            </a:r>
            <a:r>
              <a:rPr lang="es-MX" altLang="es-MX" sz="1200" dirty="0" smtClean="0">
                <a:latin typeface="Calibri" panose="020F0502020204030204" pitchFamily="34" charset="0"/>
              </a:rPr>
              <a:t>)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AVC (Comisionada)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110488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6599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74"/>
          <p:cNvCxnSpPr/>
          <p:nvPr/>
        </p:nvCxnSpPr>
        <p:spPr>
          <a:xfrm flipV="1">
            <a:off x="6591966" y="2756066"/>
            <a:ext cx="12515" cy="2247035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4" name="Conector recto 13"/>
          <p:cNvCxnSpPr>
            <a:stCxn id="25" idx="0"/>
          </p:cNvCxnSpPr>
          <p:nvPr/>
        </p:nvCxnSpPr>
        <p:spPr>
          <a:xfrm flipV="1">
            <a:off x="4683175" y="1712171"/>
            <a:ext cx="0" cy="3312195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5" name="CuadroTexto 4"/>
          <p:cNvSpPr txBox="1"/>
          <p:nvPr/>
        </p:nvSpPr>
        <p:spPr>
          <a:xfrm>
            <a:off x="103538" y="0"/>
            <a:ext cx="490051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Parques Públicos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1620833" y="4990221"/>
            <a:ext cx="1886300" cy="95103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Operador(a) Máquina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Liviana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61502 / 63230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64433</a:t>
            </a: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5813090" y="3570654"/>
            <a:ext cx="167470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Encargado(a) Sección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65046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3850327" y="2861398"/>
            <a:ext cx="167470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66061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>
            <a:off x="3850326" y="3610438"/>
            <a:ext cx="167470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Plomero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63936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8" name="Rectangle 12"/>
          <p:cNvSpPr>
            <a:spLocks noChangeArrowheads="1"/>
          </p:cNvSpPr>
          <p:nvPr/>
        </p:nvSpPr>
        <p:spPr bwMode="auto">
          <a:xfrm>
            <a:off x="5805640" y="2875732"/>
            <a:ext cx="167470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40558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5813090" y="4996827"/>
            <a:ext cx="1674703" cy="7201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43099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61437 / 66783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1" name="Rectangle 12"/>
          <p:cNvSpPr>
            <a:spLocks noChangeArrowheads="1"/>
          </p:cNvSpPr>
          <p:nvPr/>
        </p:nvSpPr>
        <p:spPr bwMode="auto">
          <a:xfrm>
            <a:off x="3845822" y="1210509"/>
            <a:ext cx="1674703" cy="7201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Jefe (a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)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( Operativo ) 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43389</a:t>
            </a:r>
          </a:p>
        </p:txBody>
      </p:sp>
      <p:cxnSp>
        <p:nvCxnSpPr>
          <p:cNvPr id="73" name="Conector recto 72"/>
          <p:cNvCxnSpPr/>
          <p:nvPr/>
        </p:nvCxnSpPr>
        <p:spPr>
          <a:xfrm flipV="1">
            <a:off x="2547797" y="2756066"/>
            <a:ext cx="0" cy="2247035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2" name="Rectangle 12"/>
          <p:cNvSpPr>
            <a:spLocks noChangeArrowheads="1"/>
          </p:cNvSpPr>
          <p:nvPr/>
        </p:nvSpPr>
        <p:spPr bwMode="auto">
          <a:xfrm>
            <a:off x="1673793" y="3607995"/>
            <a:ext cx="1800057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Velador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71968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74" name="Conector recto 73"/>
          <p:cNvCxnSpPr/>
          <p:nvPr/>
        </p:nvCxnSpPr>
        <p:spPr>
          <a:xfrm>
            <a:off x="2547797" y="2756066"/>
            <a:ext cx="4039675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7" name="Rectangle 12"/>
          <p:cNvSpPr>
            <a:spLocks noChangeArrowheads="1"/>
          </p:cNvSpPr>
          <p:nvPr/>
        </p:nvSpPr>
        <p:spPr bwMode="auto">
          <a:xfrm>
            <a:off x="1666356" y="2875733"/>
            <a:ext cx="1800057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Profesional Especialista 1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103974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5805639" y="4310276"/>
            <a:ext cx="167470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Elemento Operativo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43841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3845823" y="4317402"/>
            <a:ext cx="167470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66323 / 74843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3845822" y="2177781"/>
            <a:ext cx="167470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Vigilante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21025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70" name="Rectangle 12"/>
          <p:cNvSpPr>
            <a:spLocks noChangeArrowheads="1"/>
          </p:cNvSpPr>
          <p:nvPr/>
        </p:nvSpPr>
        <p:spPr bwMode="auto">
          <a:xfrm>
            <a:off x="1679669" y="4302467"/>
            <a:ext cx="1786744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Carpintero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 61681 / 63454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2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08731" y="5862092"/>
            <a:ext cx="2458098" cy="943081"/>
          </a:xfrm>
          <a:prstGeom prst="rect">
            <a:avLst/>
          </a:prstGeom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880832" y="125343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3845823" y="5024366"/>
            <a:ext cx="167470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>
                <a:latin typeface="Calibri" panose="020F0502020204030204" pitchFamily="34" charset="0"/>
              </a:rPr>
              <a:t>Intendente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>
                <a:latin typeface="Calibri" panose="020F0502020204030204" pitchFamily="34" charset="0"/>
              </a:rPr>
              <a:t>61439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22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Conector recto 72"/>
          <p:cNvCxnSpPr/>
          <p:nvPr/>
        </p:nvCxnSpPr>
        <p:spPr>
          <a:xfrm flipH="1" flipV="1">
            <a:off x="2305651" y="2408935"/>
            <a:ext cx="10869" cy="216608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75" name="Conector recto 74"/>
          <p:cNvCxnSpPr/>
          <p:nvPr/>
        </p:nvCxnSpPr>
        <p:spPr>
          <a:xfrm flipV="1">
            <a:off x="6457166" y="2415897"/>
            <a:ext cx="0" cy="122901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4" name="Conector recto 13"/>
          <p:cNvCxnSpPr>
            <a:stCxn id="65" idx="2"/>
          </p:cNvCxnSpPr>
          <p:nvPr/>
        </p:nvCxnSpPr>
        <p:spPr>
          <a:xfrm flipH="1" flipV="1">
            <a:off x="4383308" y="1728255"/>
            <a:ext cx="34882" cy="284676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5" name="CuadroTexto 4"/>
          <p:cNvSpPr txBox="1"/>
          <p:nvPr/>
        </p:nvSpPr>
        <p:spPr>
          <a:xfrm>
            <a:off x="126656" y="44085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Canoas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1435079" y="3665337"/>
            <a:ext cx="1808499" cy="655564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Operador(a) Máquina Liviana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 63554 / 63242</a:t>
            </a: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4884966" y="1841023"/>
            <a:ext cx="1985210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Administrativo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63370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3580838" y="3854820"/>
            <a:ext cx="1674703" cy="7201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63355 / 66660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63233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3563337" y="2714307"/>
            <a:ext cx="1674703" cy="95103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42876 / 43100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61172 / 63367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63564 / 66488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2" name="Rectangle 12"/>
          <p:cNvSpPr>
            <a:spLocks noChangeArrowheads="1"/>
          </p:cNvSpPr>
          <p:nvPr/>
        </p:nvSpPr>
        <p:spPr bwMode="auto">
          <a:xfrm>
            <a:off x="5586105" y="2738801"/>
            <a:ext cx="1697179" cy="7201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Oficial </a:t>
            </a:r>
            <a:r>
              <a:rPr lang="es-MX" altLang="es-MX" sz="1200" dirty="0" smtClean="0">
                <a:latin typeface="Calibri" panose="020F0502020204030204" pitchFamily="34" charset="0"/>
              </a:rPr>
              <a:t>Eléctric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61131 / 61175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66235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74" name="Conector recto 73"/>
          <p:cNvCxnSpPr/>
          <p:nvPr/>
        </p:nvCxnSpPr>
        <p:spPr>
          <a:xfrm>
            <a:off x="2316520" y="2415893"/>
            <a:ext cx="4169613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7" name="Rectangle 12"/>
          <p:cNvSpPr>
            <a:spLocks noChangeArrowheads="1"/>
          </p:cNvSpPr>
          <p:nvPr/>
        </p:nvSpPr>
        <p:spPr bwMode="auto">
          <a:xfrm>
            <a:off x="1435079" y="2709094"/>
            <a:ext cx="1800057" cy="7201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Encargado(a)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14291 / 21023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61063 / 61109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9" name="Conector recto 18"/>
          <p:cNvCxnSpPr/>
          <p:nvPr/>
        </p:nvCxnSpPr>
        <p:spPr>
          <a:xfrm>
            <a:off x="4383213" y="2037436"/>
            <a:ext cx="501753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pic>
        <p:nvPicPr>
          <p:cNvPr id="18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330021" y="1056654"/>
            <a:ext cx="2106384" cy="655564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Coordinador </a:t>
            </a: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(a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) Administrativo Parques Públicos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110625</a:t>
            </a: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5580112" y="3644907"/>
            <a:ext cx="169717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Pint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41247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1467357" y="4501628"/>
            <a:ext cx="180849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</a:t>
            </a:r>
            <a:r>
              <a:rPr lang="es-MX" altLang="es-MX" sz="1200" dirty="0" err="1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 62939</a:t>
            </a:r>
          </a:p>
        </p:txBody>
      </p:sp>
    </p:spTree>
    <p:extLst>
      <p:ext uri="{BB962C8B-B14F-4D97-AF65-F5344CB8AC3E}">
        <p14:creationId xmlns:p14="http://schemas.microsoft.com/office/powerpoint/2010/main" val="367909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>
            <a:off x="3131840" y="3284984"/>
            <a:ext cx="3169972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>
            <a:off x="4961403" y="2474159"/>
            <a:ext cx="501658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>
            <a:stCxn id="21" idx="0"/>
            <a:endCxn id="24" idx="2"/>
          </p:cNvCxnSpPr>
          <p:nvPr/>
        </p:nvCxnSpPr>
        <p:spPr>
          <a:xfrm flipH="1" flipV="1">
            <a:off x="7006606" y="3508500"/>
            <a:ext cx="0" cy="962273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7" name="Conector recto 6"/>
          <p:cNvCxnSpPr>
            <a:stCxn id="20" idx="0"/>
          </p:cNvCxnSpPr>
          <p:nvPr/>
        </p:nvCxnSpPr>
        <p:spPr>
          <a:xfrm flipH="1" flipV="1">
            <a:off x="4951753" y="1219391"/>
            <a:ext cx="28581" cy="4513865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4090735" y="4886914"/>
            <a:ext cx="1808499" cy="7201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Auxiliar Administrativo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61703 / 61685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62232 / </a:t>
            </a:r>
            <a:r>
              <a:rPr lang="es-MX" altLang="es-MX" sz="1200" dirty="0" smtClean="0">
                <a:latin typeface="Calibri" panose="020F0502020204030204" pitchFamily="34" charset="0"/>
              </a:rPr>
              <a:t>65172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437303" y="2259208"/>
            <a:ext cx="1985210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Oficial Administrativo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62533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4048496" y="3690891"/>
            <a:ext cx="1800056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Auxiliar Administrativo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63470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3941792" y="795397"/>
            <a:ext cx="2106384" cy="655564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Coordinador </a:t>
            </a: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(a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) Administrativo Parques Públicos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110625</a:t>
            </a:r>
          </a:p>
        </p:txBody>
      </p:sp>
      <p:cxnSp>
        <p:nvCxnSpPr>
          <p:cNvPr id="12" name="Conector recto 11"/>
          <p:cNvCxnSpPr/>
          <p:nvPr/>
        </p:nvCxnSpPr>
        <p:spPr>
          <a:xfrm>
            <a:off x="4522937" y="2305216"/>
            <a:ext cx="438466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126434" y="3737262"/>
            <a:ext cx="1760341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Encargado de Área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101013</a:t>
            </a: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4065139" y="4289701"/>
            <a:ext cx="178341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Secretaria / B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15253 / 20203</a:t>
            </a: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2511969" y="2077076"/>
            <a:ext cx="1985210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Auxiliar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22625</a:t>
            </a:r>
          </a:p>
        </p:txBody>
      </p:sp>
      <p:cxnSp>
        <p:nvCxnSpPr>
          <p:cNvPr id="17" name="Conector recto 16"/>
          <p:cNvCxnSpPr/>
          <p:nvPr/>
        </p:nvCxnSpPr>
        <p:spPr>
          <a:xfrm flipV="1">
            <a:off x="2601744" y="3312197"/>
            <a:ext cx="0" cy="712451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1607719" y="3690891"/>
            <a:ext cx="2008065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Oficial Administrativo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61800</a:t>
            </a: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1587705" y="2864774"/>
            <a:ext cx="2028079" cy="655564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Jefe (a</a:t>
            </a:r>
            <a:r>
              <a:rPr lang="es-MX" altLang="es-MX" sz="1200" dirty="0" smtClean="0">
                <a:latin typeface="Calibri" panose="020F0502020204030204" pitchFamily="34" charset="0"/>
              </a:rPr>
              <a:t>) Recursos Humanos Parques Públicos</a:t>
            </a:r>
            <a:endParaRPr lang="es-MX" altLang="es-MX" sz="1200" dirty="0"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61468</a:t>
            </a: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4076084" y="5733256"/>
            <a:ext cx="180849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Auxiliar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105910 / 101761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6153411" y="4470773"/>
            <a:ext cx="1770872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Vigilante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21648</a:t>
            </a:r>
          </a:p>
        </p:txBody>
      </p:sp>
      <p:cxnSp>
        <p:nvCxnSpPr>
          <p:cNvPr id="22" name="Conector recto 21"/>
          <p:cNvCxnSpPr/>
          <p:nvPr/>
        </p:nvCxnSpPr>
        <p:spPr>
          <a:xfrm>
            <a:off x="4957687" y="1834824"/>
            <a:ext cx="501658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5455891" y="1631024"/>
            <a:ext cx="1985210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Secretaria / O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43950</a:t>
            </a: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6126435" y="2852936"/>
            <a:ext cx="1760341" cy="655564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Jefe (a</a:t>
            </a:r>
            <a:r>
              <a:rPr lang="es-MX" altLang="es-MX" sz="1200" dirty="0" smtClean="0">
                <a:latin typeface="Calibri" panose="020F0502020204030204" pitchFamily="34" charset="0"/>
              </a:rPr>
              <a:t>) Comercial y Eventos Parques Públicos</a:t>
            </a:r>
            <a:endParaRPr lang="es-MX" altLang="es-MX" sz="1200" dirty="0"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18705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107504" y="51843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853392"/>
            <a:ext cx="2458098" cy="10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0048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Conector recto 39"/>
          <p:cNvCxnSpPr/>
          <p:nvPr/>
        </p:nvCxnSpPr>
        <p:spPr>
          <a:xfrm flipH="1" flipV="1">
            <a:off x="7740352" y="3397203"/>
            <a:ext cx="0" cy="199070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3894651" y="3397203"/>
            <a:ext cx="0" cy="76298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5964617" y="2458991"/>
            <a:ext cx="12438" cy="2952929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654702" y="1647840"/>
            <a:ext cx="0" cy="81115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0" y="24346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3132417" y="3748365"/>
            <a:ext cx="1708086" cy="95103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</a:t>
            </a:r>
            <a:r>
              <a:rPr lang="es-MX" altLang="es-MX" sz="1200" dirty="0" smtClean="0">
                <a:latin typeface="Calibri" panose="020F0502020204030204" pitchFamily="34" charset="0"/>
              </a:rPr>
              <a:t>ante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43445 / 62297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63229 / 65387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102315</a:t>
            </a: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423839" y="1808697"/>
            <a:ext cx="1985210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Secretaria / O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61156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069003" y="4175053"/>
            <a:ext cx="167470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Administrativo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19434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5069004" y="3561192"/>
            <a:ext cx="167470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65523 / 84219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1729219" y="2458992"/>
            <a:ext cx="4247835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074499" y="2591511"/>
            <a:ext cx="1669207" cy="7201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2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Sección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65510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6" name="Conector recto 15"/>
          <p:cNvCxnSpPr>
            <a:stCxn id="20" idx="3"/>
            <a:endCxn id="9" idx="1"/>
          </p:cNvCxnSpPr>
          <p:nvPr/>
        </p:nvCxnSpPr>
        <p:spPr>
          <a:xfrm>
            <a:off x="3714429" y="2005104"/>
            <a:ext cx="1709410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6972206" y="4693665"/>
            <a:ext cx="167167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Intendente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66972</a:t>
            </a: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069667" y="4787280"/>
            <a:ext cx="1656085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Promotor(a)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43842</a:t>
            </a: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729219" y="1760421"/>
            <a:ext cx="1985210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Chofer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74727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725837" y="2458991"/>
            <a:ext cx="0" cy="1817135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800908" y="3984778"/>
            <a:ext cx="1808499" cy="7201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66308 / 81452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113827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799422" y="2652853"/>
            <a:ext cx="1808499" cy="118186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Administrativo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61823 / 63443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85061 / 61418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61803 / 62647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62187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6972206" y="3578868"/>
            <a:ext cx="1671679" cy="95103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63384 / 63874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65380 / 65943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63124 / 63435</a:t>
            </a:r>
          </a:p>
        </p:txBody>
      </p:sp>
      <p:cxnSp>
        <p:nvCxnSpPr>
          <p:cNvPr id="35" name="Conector recto 34"/>
          <p:cNvCxnSpPr/>
          <p:nvPr/>
        </p:nvCxnSpPr>
        <p:spPr>
          <a:xfrm>
            <a:off x="3894651" y="3397203"/>
            <a:ext cx="3845701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5046528" y="5411921"/>
            <a:ext cx="169717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Velador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102314</a:t>
            </a:r>
          </a:p>
        </p:txBody>
      </p:sp>
      <p:pic>
        <p:nvPicPr>
          <p:cNvPr id="3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2"/>
          </a:xfrm>
          <a:prstGeom prst="rect">
            <a:avLst/>
          </a:prstGeom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7004777" y="5387907"/>
            <a:ext cx="167167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Vigilante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62240</a:t>
            </a:r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3507010" y="781538"/>
            <a:ext cx="2339768" cy="886397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Coordinador General (a) Parques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Dir. Desarrollo Social (Comisionado)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110482</a:t>
            </a:r>
          </a:p>
        </p:txBody>
      </p:sp>
    </p:spTree>
    <p:extLst>
      <p:ext uri="{BB962C8B-B14F-4D97-AF65-F5344CB8AC3E}">
        <p14:creationId xmlns:p14="http://schemas.microsoft.com/office/powerpoint/2010/main" val="38815612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Conector recto 37"/>
          <p:cNvCxnSpPr/>
          <p:nvPr/>
        </p:nvCxnSpPr>
        <p:spPr>
          <a:xfrm flipH="1" flipV="1">
            <a:off x="2980110" y="2034351"/>
            <a:ext cx="968" cy="2972547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0" name="Conector recto 39"/>
          <p:cNvCxnSpPr/>
          <p:nvPr/>
        </p:nvCxnSpPr>
        <p:spPr>
          <a:xfrm flipH="1" flipV="1">
            <a:off x="7975929" y="2957426"/>
            <a:ext cx="9280" cy="105691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4716130" y="2957426"/>
            <a:ext cx="0" cy="143871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6358851" y="1819237"/>
            <a:ext cx="0" cy="3138608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716130" y="1170167"/>
            <a:ext cx="0" cy="63969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0" y="24346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4174784" y="3122155"/>
            <a:ext cx="1318771" cy="95103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43442 / 63884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64302 / 43446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105911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723708" y="3724865"/>
            <a:ext cx="1371356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Jardinería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41761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5723708" y="3122155"/>
            <a:ext cx="1371356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65739 / 111488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190269" y="4254627"/>
            <a:ext cx="1303286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67213 / 101249</a:t>
            </a:r>
          </a:p>
        </p:txBody>
      </p:sp>
      <p:cxnSp>
        <p:nvCxnSpPr>
          <p:cNvPr id="13" name="Conector recto 12"/>
          <p:cNvCxnSpPr/>
          <p:nvPr/>
        </p:nvCxnSpPr>
        <p:spPr>
          <a:xfrm>
            <a:off x="2246547" y="1812334"/>
            <a:ext cx="4125181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687117" y="2040964"/>
            <a:ext cx="1393902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Área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61508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723707" y="4337092"/>
            <a:ext cx="1364555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Albañil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63573</a:t>
            </a:r>
          </a:p>
        </p:txBody>
      </p:sp>
      <p:cxnSp>
        <p:nvCxnSpPr>
          <p:cNvPr id="25" name="Conector recto 24"/>
          <p:cNvCxnSpPr/>
          <p:nvPr/>
        </p:nvCxnSpPr>
        <p:spPr>
          <a:xfrm flipH="1" flipV="1">
            <a:off x="1504410" y="2032614"/>
            <a:ext cx="0" cy="245632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849493" y="2852936"/>
            <a:ext cx="1301000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64130</a:t>
            </a: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860851" y="2213816"/>
            <a:ext cx="1302486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61085 / 61421</a:t>
            </a: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7310932" y="3139831"/>
            <a:ext cx="1394381" cy="8863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Operador(a) Máquina Liviana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22381 / 24866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40750 / 61999</a:t>
            </a:r>
          </a:p>
        </p:txBody>
      </p:sp>
      <p:cxnSp>
        <p:nvCxnSpPr>
          <p:cNvPr id="35" name="Conector recto 34"/>
          <p:cNvCxnSpPr/>
          <p:nvPr/>
        </p:nvCxnSpPr>
        <p:spPr>
          <a:xfrm>
            <a:off x="4716130" y="2957426"/>
            <a:ext cx="3279294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847264" y="3501008"/>
            <a:ext cx="1302486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Albañil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65955</a:t>
            </a: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2330578" y="2853165"/>
            <a:ext cx="1301000" cy="655564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Oficial Administrativo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63145</a:t>
            </a: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2330579" y="3596052"/>
            <a:ext cx="1301000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Mecánico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63346</a:t>
            </a:r>
          </a:p>
        </p:txBody>
      </p:sp>
      <p:cxnSp>
        <p:nvCxnSpPr>
          <p:cNvPr id="34" name="Conector recto 33"/>
          <p:cNvCxnSpPr/>
          <p:nvPr/>
        </p:nvCxnSpPr>
        <p:spPr>
          <a:xfrm>
            <a:off x="1512016" y="2032613"/>
            <a:ext cx="1469062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6" name="Conector recto 35"/>
          <p:cNvCxnSpPr/>
          <p:nvPr/>
        </p:nvCxnSpPr>
        <p:spPr>
          <a:xfrm flipH="1" flipV="1">
            <a:off x="2246547" y="1807256"/>
            <a:ext cx="0" cy="225357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2349166" y="2261108"/>
            <a:ext cx="1301000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Oficial Eléctrico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66484</a:t>
            </a: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2315711" y="4274284"/>
            <a:ext cx="1301000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Velador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102311</a:t>
            </a: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832100" y="4244252"/>
            <a:ext cx="130992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Mantenimiento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112567</a:t>
            </a:r>
          </a:p>
        </p:txBody>
      </p:sp>
      <p:sp>
        <p:nvSpPr>
          <p:cNvPr id="48" name="Rectangle 12"/>
          <p:cNvSpPr>
            <a:spLocks noChangeArrowheads="1"/>
          </p:cNvSpPr>
          <p:nvPr/>
        </p:nvSpPr>
        <p:spPr bwMode="auto">
          <a:xfrm>
            <a:off x="2323147" y="4957700"/>
            <a:ext cx="1301000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75034</a:t>
            </a:r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5653869" y="4957845"/>
            <a:ext cx="157978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Encargado(a)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61176</a:t>
            </a:r>
          </a:p>
        </p:txBody>
      </p:sp>
      <p:pic>
        <p:nvPicPr>
          <p:cNvPr id="3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3546246" y="654191"/>
            <a:ext cx="2339768" cy="886397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Coordinador General (a) Parques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Dir. Desarrollo Social (Comisionado)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110482</a:t>
            </a:r>
          </a:p>
        </p:txBody>
      </p:sp>
    </p:spTree>
    <p:extLst>
      <p:ext uri="{BB962C8B-B14F-4D97-AF65-F5344CB8AC3E}">
        <p14:creationId xmlns:p14="http://schemas.microsoft.com/office/powerpoint/2010/main" val="32398169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Conector recto 35"/>
          <p:cNvCxnSpPr/>
          <p:nvPr/>
        </p:nvCxnSpPr>
        <p:spPr>
          <a:xfrm flipV="1">
            <a:off x="2237121" y="1807259"/>
            <a:ext cx="0" cy="1150167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0" name="Conector recto 39"/>
          <p:cNvCxnSpPr/>
          <p:nvPr/>
        </p:nvCxnSpPr>
        <p:spPr>
          <a:xfrm flipH="1" flipV="1">
            <a:off x="7987414" y="2975387"/>
            <a:ext cx="0" cy="117558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4716130" y="2957426"/>
            <a:ext cx="0" cy="1987196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6368831" y="1807260"/>
            <a:ext cx="0" cy="329191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716130" y="1197653"/>
            <a:ext cx="0" cy="63969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107504" y="0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3983543" y="3122155"/>
            <a:ext cx="1318771" cy="1412694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16459 / 44713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44890 / 62453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62590 / 63118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63681 / 66108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62314 / 66116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462293" y="3724865"/>
            <a:ext cx="157845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Velador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23605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5445072" y="3122155"/>
            <a:ext cx="156847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102312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3994973" y="4682660"/>
            <a:ext cx="1303286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</a:t>
            </a:r>
            <a:r>
              <a:rPr lang="es-MX" altLang="es-MX" sz="1200" dirty="0" smtClean="0">
                <a:latin typeface="Calibri" panose="020F0502020204030204" pitchFamily="34" charset="0"/>
              </a:rPr>
              <a:t>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43443 / 105912</a:t>
            </a:r>
          </a:p>
        </p:txBody>
      </p:sp>
      <p:cxnSp>
        <p:nvCxnSpPr>
          <p:cNvPr id="13" name="Conector recto 12"/>
          <p:cNvCxnSpPr/>
          <p:nvPr/>
        </p:nvCxnSpPr>
        <p:spPr>
          <a:xfrm>
            <a:off x="2243650" y="1807259"/>
            <a:ext cx="4125181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687117" y="2040964"/>
            <a:ext cx="1393902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Supervisor(a)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15614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7223760" y="4025241"/>
            <a:ext cx="1578360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61086 / 65719</a:t>
            </a: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478072" y="4337092"/>
            <a:ext cx="1578458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Elemento Operativo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83954</a:t>
            </a: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7195139" y="3139831"/>
            <a:ext cx="1606981" cy="7201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Administrativo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41578 / 41580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63121</a:t>
            </a:r>
          </a:p>
        </p:txBody>
      </p:sp>
      <p:cxnSp>
        <p:nvCxnSpPr>
          <p:cNvPr id="35" name="Conector recto 34"/>
          <p:cNvCxnSpPr/>
          <p:nvPr/>
        </p:nvCxnSpPr>
        <p:spPr>
          <a:xfrm>
            <a:off x="4708120" y="2967226"/>
            <a:ext cx="3279294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5513810" y="4970380"/>
            <a:ext cx="1579789" cy="7201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61863 / 65365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65386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1272159" y="2022243"/>
            <a:ext cx="1921800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Auxiliar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43705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9" name="Conector recto 28"/>
          <p:cNvCxnSpPr/>
          <p:nvPr/>
        </p:nvCxnSpPr>
        <p:spPr>
          <a:xfrm>
            <a:off x="1339659" y="2975386"/>
            <a:ext cx="1813775" cy="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1" name="Conector recto 30"/>
          <p:cNvCxnSpPr/>
          <p:nvPr/>
        </p:nvCxnSpPr>
        <p:spPr>
          <a:xfrm flipV="1">
            <a:off x="1339659" y="2967226"/>
            <a:ext cx="0" cy="1567623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2" name="Conector recto 31"/>
          <p:cNvCxnSpPr/>
          <p:nvPr/>
        </p:nvCxnSpPr>
        <p:spPr>
          <a:xfrm flipV="1">
            <a:off x="3147656" y="2980104"/>
            <a:ext cx="0" cy="631416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639106" y="3163529"/>
            <a:ext cx="1504438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</a:t>
            </a:r>
            <a:r>
              <a:rPr lang="es-MX" altLang="es-MX" sz="1200" dirty="0" smtClean="0">
                <a:latin typeface="Calibri" panose="020F0502020204030204" pitchFamily="34" charset="0"/>
              </a:rPr>
              <a:t>Áre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63351</a:t>
            </a: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639106" y="4437977"/>
            <a:ext cx="1507861" cy="655564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Operador(a) Máquina Liv</a:t>
            </a:r>
            <a:r>
              <a:rPr lang="es-MX" altLang="es-MX" sz="1200" dirty="0" smtClean="0">
                <a:latin typeface="Calibri" panose="020F0502020204030204" pitchFamily="34" charset="0"/>
              </a:rPr>
              <a:t>iana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60599</a:t>
            </a: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639106" y="3801834"/>
            <a:ext cx="1507861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65884</a:t>
            </a: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2404158" y="3170450"/>
            <a:ext cx="1318771" cy="95103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Salvavidas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113270 / 113271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113273 / 113275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113276 / 113802</a:t>
            </a:r>
          </a:p>
        </p:txBody>
      </p:sp>
      <p:pic>
        <p:nvPicPr>
          <p:cNvPr id="33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805264"/>
            <a:ext cx="2458098" cy="1052736"/>
          </a:xfrm>
          <a:prstGeom prst="rect">
            <a:avLst/>
          </a:prstGeom>
        </p:spPr>
      </p:pic>
      <p:pic>
        <p:nvPicPr>
          <p:cNvPr id="3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Rectangle 5"/>
          <p:cNvSpPr>
            <a:spLocks noChangeArrowheads="1"/>
          </p:cNvSpPr>
          <p:nvPr/>
        </p:nvSpPr>
        <p:spPr bwMode="auto">
          <a:xfrm>
            <a:off x="3546246" y="687106"/>
            <a:ext cx="2339768" cy="886397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Coordinador General (a) Parques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Dir. Desarrollo Social (Comisionado)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110482</a:t>
            </a:r>
          </a:p>
        </p:txBody>
      </p:sp>
    </p:spTree>
    <p:extLst>
      <p:ext uri="{BB962C8B-B14F-4D97-AF65-F5344CB8AC3E}">
        <p14:creationId xmlns:p14="http://schemas.microsoft.com/office/powerpoint/2010/main" val="425922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0" y="-145643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Oficina del Secretario</a:t>
            </a:r>
            <a:endParaRPr lang="es-MX" sz="3500" dirty="0"/>
          </a:p>
        </p:txBody>
      </p:sp>
      <p:cxnSp>
        <p:nvCxnSpPr>
          <p:cNvPr id="8" name="7 Conector recto"/>
          <p:cNvCxnSpPr/>
          <p:nvPr/>
        </p:nvCxnSpPr>
        <p:spPr>
          <a:xfrm>
            <a:off x="1374253" y="3763567"/>
            <a:ext cx="6231389" cy="1058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5473670" y="2360033"/>
            <a:ext cx="1988539" cy="5172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Ejecutivo Enlace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110145</a:t>
            </a:r>
          </a:p>
        </p:txBody>
      </p:sp>
      <p:sp>
        <p:nvSpPr>
          <p:cNvPr id="10" name="28 Rectángulo"/>
          <p:cNvSpPr/>
          <p:nvPr/>
        </p:nvSpPr>
        <p:spPr>
          <a:xfrm>
            <a:off x="2411499" y="3977686"/>
            <a:ext cx="1927225" cy="675452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Auxiliares</a:t>
            </a:r>
          </a:p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104241/42289</a:t>
            </a:r>
          </a:p>
        </p:txBody>
      </p:sp>
      <p:cxnSp>
        <p:nvCxnSpPr>
          <p:cNvPr id="11" name="10 Conector recto"/>
          <p:cNvCxnSpPr>
            <a:endCxn id="20" idx="0"/>
          </p:cNvCxnSpPr>
          <p:nvPr/>
        </p:nvCxnSpPr>
        <p:spPr>
          <a:xfrm>
            <a:off x="7605640" y="3774716"/>
            <a:ext cx="2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>
            <a:endCxn id="10" idx="0"/>
          </p:cNvCxnSpPr>
          <p:nvPr/>
        </p:nvCxnSpPr>
        <p:spPr>
          <a:xfrm>
            <a:off x="3375111" y="3774716"/>
            <a:ext cx="1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>
            <a:stCxn id="17" idx="2"/>
          </p:cNvCxnSpPr>
          <p:nvPr/>
        </p:nvCxnSpPr>
        <p:spPr>
          <a:xfrm>
            <a:off x="4417063" y="2178249"/>
            <a:ext cx="0" cy="158332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3337310" y="2636912"/>
            <a:ext cx="2148329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37 Rectángulo"/>
          <p:cNvSpPr/>
          <p:nvPr/>
        </p:nvSpPr>
        <p:spPr>
          <a:xfrm>
            <a:off x="4606362" y="3977686"/>
            <a:ext cx="1782497" cy="675452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Administrativo</a:t>
            </a:r>
          </a:p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44653</a:t>
            </a:r>
            <a:endParaRPr lang="es-MX" sz="1200" dirty="0">
              <a:effectLst/>
              <a:latin typeface="Calibri" panose="020F0502020204030204" pitchFamily="34" charset="0"/>
              <a:ea typeface="Times New Roman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3429704" y="1419270"/>
            <a:ext cx="1974718" cy="758979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Secretario(a) de Desarrollo Social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110035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1565346" y="2360033"/>
            <a:ext cx="1764952" cy="51725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Jefe(a) Jurídico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110624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200576" y="3977685"/>
            <a:ext cx="1959345" cy="675452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kern="0" dirty="0" smtClean="0">
                <a:solidFill>
                  <a:prstClr val="black"/>
                </a:solidFill>
              </a:rPr>
              <a:t> </a:t>
            </a:r>
            <a:r>
              <a:rPr lang="es-MX" sz="1200" kern="0" dirty="0" smtClean="0">
                <a:solidFill>
                  <a:prstClr val="black"/>
                </a:solidFill>
              </a:rPr>
              <a:t>Auxiliar Administrativo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110898</a:t>
            </a:r>
          </a:p>
        </p:txBody>
      </p:sp>
      <p:sp>
        <p:nvSpPr>
          <p:cNvPr id="20" name="37 Rectángulo"/>
          <p:cNvSpPr/>
          <p:nvPr/>
        </p:nvSpPr>
        <p:spPr>
          <a:xfrm>
            <a:off x="6714393" y="3977686"/>
            <a:ext cx="1782497" cy="675452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Auxiliar Administrativo</a:t>
            </a:r>
          </a:p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83943</a:t>
            </a:r>
            <a:endParaRPr lang="es-MX" sz="1200" dirty="0">
              <a:effectLst/>
              <a:latin typeface="Calibri" panose="020F0502020204030204" pitchFamily="34" charset="0"/>
              <a:ea typeface="Times New Roman"/>
            </a:endParaRPr>
          </a:p>
        </p:txBody>
      </p:sp>
      <p:cxnSp>
        <p:nvCxnSpPr>
          <p:cNvPr id="21" name="20 Conector recto"/>
          <p:cNvCxnSpPr/>
          <p:nvPr/>
        </p:nvCxnSpPr>
        <p:spPr>
          <a:xfrm>
            <a:off x="5496817" y="3763568"/>
            <a:ext cx="0" cy="17340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815572" y="5451018"/>
            <a:ext cx="2458098" cy="908719"/>
          </a:xfrm>
          <a:prstGeom prst="rect">
            <a:avLst/>
          </a:prstGeom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6" name="11 Conector recto"/>
          <p:cNvCxnSpPr/>
          <p:nvPr/>
        </p:nvCxnSpPr>
        <p:spPr>
          <a:xfrm>
            <a:off x="1374253" y="3748783"/>
            <a:ext cx="1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14 Conector recto"/>
          <p:cNvCxnSpPr/>
          <p:nvPr/>
        </p:nvCxnSpPr>
        <p:spPr>
          <a:xfrm>
            <a:off x="3348488" y="3284984"/>
            <a:ext cx="2148329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7 Rectángulo"/>
          <p:cNvSpPr/>
          <p:nvPr/>
        </p:nvSpPr>
        <p:spPr>
          <a:xfrm>
            <a:off x="1565346" y="3034075"/>
            <a:ext cx="1764952" cy="51725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Jefe(a) de Proyectos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100164</a:t>
            </a:r>
          </a:p>
        </p:txBody>
      </p:sp>
      <p:sp>
        <p:nvSpPr>
          <p:cNvPr id="30" name="8 Rectángulo"/>
          <p:cNvSpPr/>
          <p:nvPr/>
        </p:nvSpPr>
        <p:spPr>
          <a:xfrm>
            <a:off x="5515007" y="3061496"/>
            <a:ext cx="1988539" cy="5172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Asistente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112561</a:t>
            </a:r>
          </a:p>
        </p:txBody>
      </p:sp>
    </p:spTree>
    <p:extLst>
      <p:ext uri="{BB962C8B-B14F-4D97-AF65-F5344CB8AC3E}">
        <p14:creationId xmlns:p14="http://schemas.microsoft.com/office/powerpoint/2010/main" val="416732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2"/>
          <p:cNvCxnSpPr/>
          <p:nvPr/>
        </p:nvCxnSpPr>
        <p:spPr>
          <a:xfrm flipV="1">
            <a:off x="3216530" y="2432498"/>
            <a:ext cx="0" cy="315674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5303477" y="2432499"/>
            <a:ext cx="20277" cy="2887379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370860" y="1618510"/>
            <a:ext cx="0" cy="773186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32296" y="24346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Tucán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2411009" y="4414177"/>
            <a:ext cx="1665825" cy="7201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105932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67091 / 83830</a:t>
            </a: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506801" y="1719651"/>
            <a:ext cx="166343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Responsable Área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40585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2391570" y="5319878"/>
            <a:ext cx="168526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65550</a:t>
            </a:r>
          </a:p>
        </p:txBody>
      </p:sp>
      <p:cxnSp>
        <p:nvCxnSpPr>
          <p:cNvPr id="13" name="Conector recto 12"/>
          <p:cNvCxnSpPr/>
          <p:nvPr/>
        </p:nvCxnSpPr>
        <p:spPr>
          <a:xfrm>
            <a:off x="1218552" y="2421027"/>
            <a:ext cx="6230714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430449" y="2602276"/>
            <a:ext cx="1669207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 Sección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61166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6" name="Conector recto 15"/>
          <p:cNvCxnSpPr>
            <a:stCxn id="20" idx="3"/>
            <a:endCxn id="9" idx="1"/>
          </p:cNvCxnSpPr>
          <p:nvPr/>
        </p:nvCxnSpPr>
        <p:spPr>
          <a:xfrm flipV="1">
            <a:off x="3216530" y="1964334"/>
            <a:ext cx="2290271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516565" y="1728375"/>
            <a:ext cx="1699965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Administrativo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65261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218552" y="2410196"/>
            <a:ext cx="0" cy="33300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47892" y="2597098"/>
            <a:ext cx="1808499" cy="95103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Administrativo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65163 / 41692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65241 / 66950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63871</a:t>
            </a: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2411009" y="3490693"/>
            <a:ext cx="1671679" cy="7201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65334 / 65336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66366</a:t>
            </a: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558443" y="1044134"/>
            <a:ext cx="1639888" cy="720197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Jefe(a) Operativo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Parque Tucán 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110486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4489151" y="2616709"/>
            <a:ext cx="1669207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 Sección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66844 / 65158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4508104" y="3509263"/>
            <a:ext cx="167167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104591 </a:t>
            </a: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4519574" y="4155552"/>
            <a:ext cx="1665825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Almacenista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65322</a:t>
            </a: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4508104" y="4830513"/>
            <a:ext cx="168526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</a:t>
            </a:r>
            <a:r>
              <a:rPr lang="es-MX" altLang="es-MX" sz="1200" dirty="0" smtClean="0">
                <a:latin typeface="Calibri" panose="020F0502020204030204" pitchFamily="34" charset="0"/>
              </a:rPr>
              <a:t>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105914 / 105919</a:t>
            </a:r>
          </a:p>
        </p:txBody>
      </p:sp>
      <p:cxnSp>
        <p:nvCxnSpPr>
          <p:cNvPr id="47" name="Conector recto 46"/>
          <p:cNvCxnSpPr>
            <a:stCxn id="66" idx="0"/>
          </p:cNvCxnSpPr>
          <p:nvPr/>
        </p:nvCxnSpPr>
        <p:spPr>
          <a:xfrm flipH="1" flipV="1">
            <a:off x="7449266" y="2413588"/>
            <a:ext cx="0" cy="3063665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2" name="Rectangle 12"/>
          <p:cNvSpPr>
            <a:spLocks noChangeArrowheads="1"/>
          </p:cNvSpPr>
          <p:nvPr/>
        </p:nvSpPr>
        <p:spPr bwMode="auto">
          <a:xfrm>
            <a:off x="6657800" y="2559163"/>
            <a:ext cx="1669207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66326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76753" y="3344446"/>
            <a:ext cx="1671679" cy="8863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 Máquina Liviana 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65189 / 63122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65240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6688223" y="4309811"/>
            <a:ext cx="1665825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65702 / 105913</a:t>
            </a: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6688223" y="4895764"/>
            <a:ext cx="168526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65341</a:t>
            </a: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>
            <a:off x="6688223" y="5477253"/>
            <a:ext cx="168526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</a:t>
            </a:r>
            <a:r>
              <a:rPr lang="es-MX" altLang="es-MX" sz="1200" dirty="0" smtClean="0">
                <a:latin typeface="Calibri" panose="020F0502020204030204" pitchFamily="34" charset="0"/>
              </a:rPr>
              <a:t>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65275</a:t>
            </a:r>
          </a:p>
        </p:txBody>
      </p:sp>
      <p:pic>
        <p:nvPicPr>
          <p:cNvPr id="28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97056"/>
            <a:ext cx="2458098" cy="860944"/>
          </a:xfrm>
          <a:prstGeom prst="rect">
            <a:avLst/>
          </a:prstGeom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22810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Conector recto 35"/>
          <p:cNvCxnSpPr/>
          <p:nvPr/>
        </p:nvCxnSpPr>
        <p:spPr>
          <a:xfrm flipH="1" flipV="1">
            <a:off x="3233239" y="3137770"/>
            <a:ext cx="12101" cy="151387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3" name="Conector recto 32"/>
          <p:cNvCxnSpPr>
            <a:stCxn id="29" idx="0"/>
          </p:cNvCxnSpPr>
          <p:nvPr/>
        </p:nvCxnSpPr>
        <p:spPr>
          <a:xfrm flipH="1" flipV="1">
            <a:off x="1470395" y="3137770"/>
            <a:ext cx="0" cy="151387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0" name="Conector recto 39"/>
          <p:cNvCxnSpPr/>
          <p:nvPr/>
        </p:nvCxnSpPr>
        <p:spPr>
          <a:xfrm flipV="1">
            <a:off x="7865030" y="3075692"/>
            <a:ext cx="0" cy="1088386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4716130" y="3071920"/>
            <a:ext cx="0" cy="108467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6307654" y="2083454"/>
            <a:ext cx="0" cy="228368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716130" y="1272302"/>
            <a:ext cx="0" cy="81115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66788" y="18877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Tucán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5522963" y="3251302"/>
            <a:ext cx="1497574" cy="7201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67221 / 66919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65534 / 65180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542267" y="4129541"/>
            <a:ext cx="149114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65787 / 102415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3934827" y="3921124"/>
            <a:ext cx="1430192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82855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3952179" y="3248903"/>
            <a:ext cx="1424572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Velador(a)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102313 / 102465</a:t>
            </a:r>
          </a:p>
        </p:txBody>
      </p:sp>
      <p:cxnSp>
        <p:nvCxnSpPr>
          <p:cNvPr id="13" name="Conector recto 12"/>
          <p:cNvCxnSpPr/>
          <p:nvPr/>
        </p:nvCxnSpPr>
        <p:spPr>
          <a:xfrm>
            <a:off x="2420918" y="2087104"/>
            <a:ext cx="3899408" cy="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432143" y="2215973"/>
            <a:ext cx="1669207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65433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7199290" y="3912543"/>
            <a:ext cx="1592401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Ayudante General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104180</a:t>
            </a: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2420918" y="2079977"/>
            <a:ext cx="0" cy="107067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706457" y="3967190"/>
            <a:ext cx="1580011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65203</a:t>
            </a: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706457" y="3310441"/>
            <a:ext cx="1600820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Administrativo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65295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7199290" y="3251656"/>
            <a:ext cx="1592401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Encargado(a)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66314 / 66778</a:t>
            </a: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857234" y="1188615"/>
            <a:ext cx="1639888" cy="720197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Jefe 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(a) Operativo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Parque Tucán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110486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cxnSp>
        <p:nvCxnSpPr>
          <p:cNvPr id="35" name="Conector recto 34"/>
          <p:cNvCxnSpPr/>
          <p:nvPr/>
        </p:nvCxnSpPr>
        <p:spPr>
          <a:xfrm>
            <a:off x="4716130" y="3088571"/>
            <a:ext cx="3151152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1434214" y="2250189"/>
            <a:ext cx="187109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 Sección(a)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66109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726705" y="4651642"/>
            <a:ext cx="155976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66228</a:t>
            </a: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2465221" y="3943769"/>
            <a:ext cx="1318771" cy="1412694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Salvavidas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113279 / 113280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113376 / 113688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113689 / 113796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113797 / 113798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113799 / 113800</a:t>
            </a:r>
          </a:p>
        </p:txBody>
      </p:sp>
      <p:cxnSp>
        <p:nvCxnSpPr>
          <p:cNvPr id="31" name="Conector recto 30"/>
          <p:cNvCxnSpPr/>
          <p:nvPr/>
        </p:nvCxnSpPr>
        <p:spPr>
          <a:xfrm>
            <a:off x="1472851" y="3137770"/>
            <a:ext cx="1772489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pic>
        <p:nvPicPr>
          <p:cNvPr id="3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2486030" y="3284984"/>
            <a:ext cx="1279578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101430</a:t>
            </a:r>
          </a:p>
        </p:txBody>
      </p:sp>
    </p:spTree>
    <p:extLst>
      <p:ext uri="{BB962C8B-B14F-4D97-AF65-F5344CB8AC3E}">
        <p14:creationId xmlns:p14="http://schemas.microsoft.com/office/powerpoint/2010/main" val="14105165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" name="Conector recto 52"/>
          <p:cNvCxnSpPr/>
          <p:nvPr/>
        </p:nvCxnSpPr>
        <p:spPr>
          <a:xfrm flipH="1" flipV="1">
            <a:off x="6346998" y="2418578"/>
            <a:ext cx="6195" cy="97440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H="1" flipV="1">
            <a:off x="3308740" y="2408149"/>
            <a:ext cx="3617" cy="386079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>
            <a:stCxn id="39" idx="0"/>
          </p:cNvCxnSpPr>
          <p:nvPr/>
        </p:nvCxnSpPr>
        <p:spPr>
          <a:xfrm flipH="1" flipV="1">
            <a:off x="5316226" y="3378846"/>
            <a:ext cx="45980" cy="2018098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378389" y="1305354"/>
            <a:ext cx="0" cy="111567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0" y="24346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Aztlán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2436933" y="3501008"/>
            <a:ext cx="1665825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66721 / 72205</a:t>
            </a: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889404" y="1811785"/>
            <a:ext cx="166343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Secretari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 / O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65834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2453755" y="4203466"/>
            <a:ext cx="168526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19107 / 105956</a:t>
            </a:r>
          </a:p>
        </p:txBody>
      </p:sp>
      <p:cxnSp>
        <p:nvCxnSpPr>
          <p:cNvPr id="13" name="Conector recto 12"/>
          <p:cNvCxnSpPr/>
          <p:nvPr/>
        </p:nvCxnSpPr>
        <p:spPr>
          <a:xfrm>
            <a:off x="1218552" y="2421027"/>
            <a:ext cx="5134641" cy="11469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430449" y="2550760"/>
            <a:ext cx="1669207" cy="7201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Ayudante General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66809 / 66803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65381 / 66802</a:t>
            </a:r>
          </a:p>
        </p:txBody>
      </p:sp>
      <p:cxnSp>
        <p:nvCxnSpPr>
          <p:cNvPr id="16" name="Conector recto 15"/>
          <p:cNvCxnSpPr/>
          <p:nvPr/>
        </p:nvCxnSpPr>
        <p:spPr>
          <a:xfrm>
            <a:off x="3216530" y="1950756"/>
            <a:ext cx="1161857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516565" y="1728375"/>
            <a:ext cx="1699965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66848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H="1" flipV="1">
            <a:off x="1218552" y="2410198"/>
            <a:ext cx="33589" cy="1960695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347892" y="3412574"/>
            <a:ext cx="180849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Enfermera / 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66726</a:t>
            </a: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47892" y="2545582"/>
            <a:ext cx="1808499" cy="72019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Administrativo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66821 / 21079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66694/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66786</a:t>
            </a: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5567787" y="2540007"/>
            <a:ext cx="1669207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Sección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66305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4508104" y="3509263"/>
            <a:ext cx="167167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 Sección 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61083</a:t>
            </a: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4519574" y="4155552"/>
            <a:ext cx="1665825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</a:t>
            </a:r>
            <a:r>
              <a:rPr lang="es-MX" altLang="es-MX" sz="1200" dirty="0" smtClean="0">
                <a:latin typeface="Calibri" panose="020F0502020204030204" pitchFamily="34" charset="0"/>
              </a:rPr>
              <a:t>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66773 / 65159</a:t>
            </a: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4519574" y="4776196"/>
            <a:ext cx="168526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Albañil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66708</a:t>
            </a: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4519574" y="5396944"/>
            <a:ext cx="1685263" cy="655564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 Máquina Liviana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61423</a:t>
            </a:r>
          </a:p>
        </p:txBody>
      </p:sp>
      <p:cxnSp>
        <p:nvCxnSpPr>
          <p:cNvPr id="47" name="Conector recto 46"/>
          <p:cNvCxnSpPr/>
          <p:nvPr/>
        </p:nvCxnSpPr>
        <p:spPr>
          <a:xfrm flipV="1">
            <a:off x="7471317" y="3381827"/>
            <a:ext cx="11402" cy="236241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96622" y="3512856"/>
            <a:ext cx="167167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Mantenimiento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65692</a:t>
            </a: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6696622" y="4126211"/>
            <a:ext cx="1665825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67090</a:t>
            </a: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6710206" y="4760240"/>
            <a:ext cx="168526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65674</a:t>
            </a: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>
            <a:off x="6696622" y="5387904"/>
            <a:ext cx="1698847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104278</a:t>
            </a:r>
          </a:p>
        </p:txBody>
      </p:sp>
      <p:cxnSp>
        <p:nvCxnSpPr>
          <p:cNvPr id="35" name="Conector recto 34"/>
          <p:cNvCxnSpPr>
            <a:endCxn id="9" idx="1"/>
          </p:cNvCxnSpPr>
          <p:nvPr/>
        </p:nvCxnSpPr>
        <p:spPr>
          <a:xfrm flipV="1">
            <a:off x="4372536" y="2056468"/>
            <a:ext cx="1516868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6" name="Conector recto 35"/>
          <p:cNvCxnSpPr/>
          <p:nvPr/>
        </p:nvCxnSpPr>
        <p:spPr>
          <a:xfrm>
            <a:off x="4368822" y="1628800"/>
            <a:ext cx="1520582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37" name="Rectangle 12"/>
          <p:cNvSpPr>
            <a:spLocks noChangeArrowheads="1"/>
          </p:cNvSpPr>
          <p:nvPr/>
        </p:nvSpPr>
        <p:spPr bwMode="auto">
          <a:xfrm>
            <a:off x="5903841" y="1249918"/>
            <a:ext cx="166343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</a:t>
            </a:r>
            <a:r>
              <a:rPr lang="es-MX" altLang="es-MX" sz="1200" dirty="0" smtClean="0">
                <a:latin typeface="Calibri" panose="020F0502020204030204" pitchFamily="34" charset="0"/>
              </a:rPr>
              <a:t>iliar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 Administrativo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102724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8" name="Rectangle 12"/>
          <p:cNvSpPr>
            <a:spLocks noChangeArrowheads="1"/>
          </p:cNvSpPr>
          <p:nvPr/>
        </p:nvSpPr>
        <p:spPr bwMode="auto">
          <a:xfrm>
            <a:off x="353758" y="4040776"/>
            <a:ext cx="180849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Secretaria / 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85094</a:t>
            </a: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2465989" y="4776177"/>
            <a:ext cx="1685263" cy="655564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Operador(a) Máquina Liviana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65495</a:t>
            </a: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2442715" y="5522559"/>
            <a:ext cx="168526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64272</a:t>
            </a: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2469725" y="6114393"/>
            <a:ext cx="168526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Intendente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15264</a:t>
            </a:r>
          </a:p>
        </p:txBody>
      </p:sp>
      <p:cxnSp>
        <p:nvCxnSpPr>
          <p:cNvPr id="55" name="Conector recto 54"/>
          <p:cNvCxnSpPr/>
          <p:nvPr/>
        </p:nvCxnSpPr>
        <p:spPr>
          <a:xfrm>
            <a:off x="5316225" y="3392978"/>
            <a:ext cx="2165913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pic>
        <p:nvPicPr>
          <p:cNvPr id="40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114392"/>
            <a:ext cx="2458098" cy="743607"/>
          </a:xfrm>
          <a:prstGeom prst="rect">
            <a:avLst/>
          </a:prstGeom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Rectangle 12"/>
          <p:cNvSpPr>
            <a:spLocks noChangeArrowheads="1"/>
          </p:cNvSpPr>
          <p:nvPr/>
        </p:nvSpPr>
        <p:spPr bwMode="auto">
          <a:xfrm>
            <a:off x="3502087" y="696508"/>
            <a:ext cx="1752600" cy="720197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Jefe Operativo (a)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Parque Aztlán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110489</a:t>
            </a:r>
          </a:p>
        </p:txBody>
      </p:sp>
    </p:spTree>
    <p:extLst>
      <p:ext uri="{BB962C8B-B14F-4D97-AF65-F5344CB8AC3E}">
        <p14:creationId xmlns:p14="http://schemas.microsoft.com/office/powerpoint/2010/main" val="25633766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Conector recto 43"/>
          <p:cNvCxnSpPr/>
          <p:nvPr/>
        </p:nvCxnSpPr>
        <p:spPr>
          <a:xfrm flipV="1">
            <a:off x="4755516" y="2900649"/>
            <a:ext cx="10936" cy="74611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2" name="Conector recto 41"/>
          <p:cNvCxnSpPr/>
          <p:nvPr/>
        </p:nvCxnSpPr>
        <p:spPr>
          <a:xfrm flipH="1" flipV="1">
            <a:off x="3031891" y="2924259"/>
            <a:ext cx="33694" cy="2546443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3" name="Conector recto 52"/>
          <p:cNvCxnSpPr/>
          <p:nvPr/>
        </p:nvCxnSpPr>
        <p:spPr>
          <a:xfrm flipH="1" flipV="1">
            <a:off x="7142972" y="1968064"/>
            <a:ext cx="6195" cy="97440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3801257" y="1953047"/>
            <a:ext cx="3288" cy="97121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6303000" y="2897939"/>
            <a:ext cx="0" cy="272065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657248" y="1519099"/>
            <a:ext cx="0" cy="43200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9853" y="24346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Aztlán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2466901" y="4091522"/>
            <a:ext cx="1471581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66812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2474153" y="4750505"/>
            <a:ext cx="1492997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66776 / 66971</a:t>
            </a: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1495838" y="1940597"/>
            <a:ext cx="5650232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928451" y="2046071"/>
            <a:ext cx="187319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Sección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66734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487478" y="1939129"/>
            <a:ext cx="0" cy="4135247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615990" y="5445932"/>
            <a:ext cx="1624936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Chofer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82717</a:t>
            </a: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623427" y="2987457"/>
            <a:ext cx="1617498" cy="1117229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Operador(a) Máquina Liviana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66727 / 66713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65503 / 74720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66771</a:t>
            </a: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2480960" y="3007767"/>
            <a:ext cx="1471580" cy="95103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</a:t>
            </a:r>
            <a:r>
              <a:rPr lang="es-MX" altLang="es-MX" sz="1200" dirty="0" smtClean="0">
                <a:latin typeface="Calibri" panose="020F0502020204030204" pitchFamily="34" charset="0"/>
              </a:rPr>
              <a:t>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66740 / 63679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102316 / 21560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66719</a:t>
            </a: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6311467" y="2047416"/>
            <a:ext cx="1669207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66718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5609230" y="3025639"/>
            <a:ext cx="1543094" cy="1412694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75483 / 66458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66996 / 66762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105558 / 66779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15547 / 64366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43021 / 20676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5609229" y="4519672"/>
            <a:ext cx="1564997" cy="95103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Encargado(a)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65909 / 66063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61173 / 42083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42096 / 61110</a:t>
            </a: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5609230" y="5552041"/>
            <a:ext cx="1564996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102310</a:t>
            </a: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7272574" y="4960957"/>
            <a:ext cx="143502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80518 / 104834</a:t>
            </a:r>
          </a:p>
        </p:txBody>
      </p:sp>
      <p:cxnSp>
        <p:nvCxnSpPr>
          <p:cNvPr id="47" name="Conector recto 46"/>
          <p:cNvCxnSpPr/>
          <p:nvPr/>
        </p:nvCxnSpPr>
        <p:spPr>
          <a:xfrm flipV="1">
            <a:off x="7984419" y="2902379"/>
            <a:ext cx="11402" cy="204925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7272574" y="3033406"/>
            <a:ext cx="137301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</a:t>
            </a:r>
            <a:r>
              <a:rPr lang="es-MX" altLang="es-MX" sz="1200" dirty="0" smtClean="0">
                <a:latin typeface="Calibri" panose="020F0502020204030204" pitchFamily="34" charset="0"/>
              </a:rPr>
              <a:t>ante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63590</a:t>
            </a: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7262854" y="3646761"/>
            <a:ext cx="137687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Promotor(a)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84277</a:t>
            </a: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7262854" y="4280790"/>
            <a:ext cx="1409901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Chofer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20468</a:t>
            </a:r>
          </a:p>
        </p:txBody>
      </p:sp>
      <p:sp>
        <p:nvSpPr>
          <p:cNvPr id="38" name="Rectangle 12"/>
          <p:cNvSpPr>
            <a:spLocks noChangeArrowheads="1"/>
          </p:cNvSpPr>
          <p:nvPr/>
        </p:nvSpPr>
        <p:spPr bwMode="auto">
          <a:xfrm>
            <a:off x="623426" y="4220312"/>
            <a:ext cx="161749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44284 / 63560</a:t>
            </a: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2474153" y="5420577"/>
            <a:ext cx="1504695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Empleado Operativo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44308</a:t>
            </a: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615990" y="4831394"/>
            <a:ext cx="1624936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66806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55" name="Conector recto 54"/>
          <p:cNvCxnSpPr/>
          <p:nvPr/>
        </p:nvCxnSpPr>
        <p:spPr>
          <a:xfrm>
            <a:off x="6298597" y="2913528"/>
            <a:ext cx="1697224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0" name="Rectangle 12"/>
          <p:cNvSpPr>
            <a:spLocks noChangeArrowheads="1"/>
          </p:cNvSpPr>
          <p:nvPr/>
        </p:nvSpPr>
        <p:spPr bwMode="auto">
          <a:xfrm>
            <a:off x="623427" y="2130263"/>
            <a:ext cx="1617500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Sección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62285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615990" y="6044166"/>
            <a:ext cx="1624936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16598</a:t>
            </a:r>
          </a:p>
        </p:txBody>
      </p:sp>
      <p:sp>
        <p:nvSpPr>
          <p:cNvPr id="36" name="Rectangle 12"/>
          <p:cNvSpPr>
            <a:spLocks noChangeArrowheads="1"/>
          </p:cNvSpPr>
          <p:nvPr/>
        </p:nvSpPr>
        <p:spPr bwMode="auto">
          <a:xfrm>
            <a:off x="4108981" y="3152555"/>
            <a:ext cx="1471580" cy="1412694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S</a:t>
            </a:r>
            <a:r>
              <a:rPr lang="es-MX" altLang="es-MX" sz="1200" dirty="0" smtClean="0">
                <a:latin typeface="Calibri" panose="020F0502020204030204" pitchFamily="34" charset="0"/>
              </a:rPr>
              <a:t>alvavidas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113284 / 113288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113289 / 113291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113378 / 113402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113639 / 113660</a:t>
            </a:r>
            <a:endParaRPr lang="es-MX" altLang="es-MX" sz="1200" dirty="0"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113692 / 113801</a:t>
            </a:r>
          </a:p>
        </p:txBody>
      </p:sp>
      <p:cxnSp>
        <p:nvCxnSpPr>
          <p:cNvPr id="41" name="Conector recto 40"/>
          <p:cNvCxnSpPr/>
          <p:nvPr/>
        </p:nvCxnSpPr>
        <p:spPr>
          <a:xfrm>
            <a:off x="3019624" y="2912048"/>
            <a:ext cx="1735892" cy="148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pic>
        <p:nvPicPr>
          <p:cNvPr id="45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74376"/>
            <a:ext cx="2458098" cy="783624"/>
          </a:xfrm>
          <a:prstGeom prst="rect">
            <a:avLst/>
          </a:prstGeom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Rectangle 12"/>
          <p:cNvSpPr>
            <a:spLocks noChangeArrowheads="1"/>
          </p:cNvSpPr>
          <p:nvPr/>
        </p:nvSpPr>
        <p:spPr bwMode="auto">
          <a:xfrm>
            <a:off x="3794775" y="901106"/>
            <a:ext cx="1752600" cy="720197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Jefe Operativo (a)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Parque Aztlán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110489</a:t>
            </a:r>
          </a:p>
        </p:txBody>
      </p:sp>
    </p:spTree>
    <p:extLst>
      <p:ext uri="{BB962C8B-B14F-4D97-AF65-F5344CB8AC3E}">
        <p14:creationId xmlns:p14="http://schemas.microsoft.com/office/powerpoint/2010/main" val="31392414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378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Educación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6241774" y="61940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6874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3379167" y="1415299"/>
            <a:ext cx="2376264" cy="6398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anose="020B0604020202020204" pitchFamily="34" charset="0"/>
              </a:rPr>
              <a:t>Director de Educación</a:t>
            </a:r>
          </a:p>
        </p:txBody>
      </p:sp>
      <p:sp>
        <p:nvSpPr>
          <p:cNvPr id="38" name="Rectangle 34"/>
          <p:cNvSpPr>
            <a:spLocks noChangeArrowheads="1"/>
          </p:cNvSpPr>
          <p:nvPr/>
        </p:nvSpPr>
        <p:spPr bwMode="auto">
          <a:xfrm>
            <a:off x="6330791" y="2204864"/>
            <a:ext cx="2068270" cy="6000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Chofer</a:t>
            </a:r>
            <a:endParaRPr kumimoji="1" lang="es-MX" sz="1200" dirty="0" smtClean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 105870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 </a:t>
            </a:r>
          </a:p>
        </p:txBody>
      </p:sp>
      <p:sp>
        <p:nvSpPr>
          <p:cNvPr id="39" name="Rectangle 35"/>
          <p:cNvSpPr>
            <a:spLocks noChangeArrowheads="1"/>
          </p:cNvSpPr>
          <p:nvPr/>
        </p:nvSpPr>
        <p:spPr bwMode="auto">
          <a:xfrm>
            <a:off x="595499" y="2251752"/>
            <a:ext cx="2127180" cy="6000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Auxiliar Administrativo 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100160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41" name="27 Conector recto"/>
          <p:cNvCxnSpPr/>
          <p:nvPr/>
        </p:nvCxnSpPr>
        <p:spPr>
          <a:xfrm>
            <a:off x="4567299" y="2032515"/>
            <a:ext cx="0" cy="1368425"/>
          </a:xfrm>
          <a:prstGeom prst="line">
            <a:avLst/>
          </a:prstGeom>
          <a:ln w="19050">
            <a:solidFill>
              <a:schemeClr val="tx1">
                <a:alpha val="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35"/>
          <p:cNvSpPr>
            <a:spLocks noChangeArrowheads="1"/>
          </p:cNvSpPr>
          <p:nvPr/>
        </p:nvSpPr>
        <p:spPr bwMode="auto">
          <a:xfrm>
            <a:off x="595499" y="3198552"/>
            <a:ext cx="2127180" cy="5000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Bibliotecario </a:t>
            </a:r>
            <a:endParaRPr kumimoji="1" lang="es-MX" altLang="es-ES" sz="1200" dirty="0" smtClean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</a:rPr>
              <a:t> </a:t>
            </a:r>
            <a:r>
              <a:rPr kumimoji="1" lang="es-MX" altLang="es-ES" sz="1200" dirty="0">
                <a:solidFill>
                  <a:srgbClr val="000000"/>
                </a:solidFill>
              </a:rPr>
              <a:t>72791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43" name="42 Conector recto"/>
          <p:cNvCxnSpPr/>
          <p:nvPr/>
        </p:nvCxnSpPr>
        <p:spPr>
          <a:xfrm flipH="1">
            <a:off x="383331" y="1726159"/>
            <a:ext cx="29912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 rot="5400000">
            <a:off x="-473925" y="2581783"/>
            <a:ext cx="171451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383331" y="3447791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5755431" y="1745667"/>
            <a:ext cx="284783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383331" y="2550997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/>
          <p:nvPr/>
        </p:nvCxnSpPr>
        <p:spPr>
          <a:xfrm flipH="1">
            <a:off x="8604448" y="1725321"/>
            <a:ext cx="13153" cy="17036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>
            <a:off x="8402493" y="2550997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>
            <a:off x="4567299" y="2046073"/>
            <a:ext cx="0" cy="6785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14"/>
          <p:cNvSpPr>
            <a:spLocks noChangeArrowheads="1"/>
          </p:cNvSpPr>
          <p:nvPr/>
        </p:nvSpPr>
        <p:spPr bwMode="auto">
          <a:xfrm>
            <a:off x="3538661" y="4379923"/>
            <a:ext cx="2057275" cy="89215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/>
            <a:endParaRPr kumimoji="1" lang="es-MX" altLang="es-E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Ejecutivo (a) Enlace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110534</a:t>
            </a: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/>
            <a:endParaRPr lang="es-ES" altLang="es-ES" sz="1200" dirty="0">
              <a:solidFill>
                <a:srgbClr val="000000"/>
              </a:solidFill>
              <a:ea typeface="ＭＳ Ｐゴシック" pitchFamily="34" charset="-128"/>
              <a:cs typeface="Arial" panose="020B0604020202020204" pitchFamily="34" charset="0"/>
            </a:endParaRPr>
          </a:p>
        </p:txBody>
      </p:sp>
      <p:cxnSp>
        <p:nvCxnSpPr>
          <p:cNvPr id="37" name="36 Conector recto"/>
          <p:cNvCxnSpPr/>
          <p:nvPr/>
        </p:nvCxnSpPr>
        <p:spPr>
          <a:xfrm>
            <a:off x="4567299" y="2676966"/>
            <a:ext cx="0" cy="17029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35"/>
          <p:cNvSpPr>
            <a:spLocks noChangeArrowheads="1"/>
          </p:cNvSpPr>
          <p:nvPr/>
        </p:nvSpPr>
        <p:spPr bwMode="auto">
          <a:xfrm>
            <a:off x="6333252" y="3216966"/>
            <a:ext cx="2055172" cy="5000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Auxiliar</a:t>
            </a: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 61886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29" name="28 Conector recto"/>
          <p:cNvCxnSpPr/>
          <p:nvPr/>
        </p:nvCxnSpPr>
        <p:spPr>
          <a:xfrm>
            <a:off x="8388424" y="3429000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4"/>
          <p:cNvSpPr txBox="1"/>
          <p:nvPr/>
        </p:nvSpPr>
        <p:spPr>
          <a:xfrm>
            <a:off x="101460" y="18864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74376"/>
            <a:ext cx="2458098" cy="78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65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1" name="Rectangle 10"/>
          <p:cNvSpPr>
            <a:spLocks noChangeArrowheads="1"/>
          </p:cNvSpPr>
          <p:nvPr/>
        </p:nvSpPr>
        <p:spPr bwMode="auto">
          <a:xfrm>
            <a:off x="6481446" y="3586732"/>
            <a:ext cx="2143140" cy="93610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Auxiliar</a:t>
            </a:r>
          </a:p>
          <a:p>
            <a:pPr algn="ctr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 15270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092" name="Rectangle 10"/>
          <p:cNvSpPr>
            <a:spLocks noChangeArrowheads="1"/>
          </p:cNvSpPr>
          <p:nvPr/>
        </p:nvSpPr>
        <p:spPr bwMode="auto">
          <a:xfrm>
            <a:off x="6500826" y="2428868"/>
            <a:ext cx="2143140" cy="9286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Bibliotecario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82913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093" name="Rectangle 10"/>
          <p:cNvSpPr>
            <a:spLocks noChangeArrowheads="1"/>
          </p:cNvSpPr>
          <p:nvPr/>
        </p:nvSpPr>
        <p:spPr bwMode="auto">
          <a:xfrm>
            <a:off x="3643306" y="3588867"/>
            <a:ext cx="2143140" cy="72318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Auxiliar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64012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094" name="Rectangle 10"/>
          <p:cNvSpPr>
            <a:spLocks noChangeArrowheads="1"/>
          </p:cNvSpPr>
          <p:nvPr/>
        </p:nvSpPr>
        <p:spPr bwMode="auto">
          <a:xfrm>
            <a:off x="3643306" y="4563215"/>
            <a:ext cx="2143140" cy="7379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Auxiliar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75966</a:t>
            </a:r>
            <a:endParaRPr kumimoji="1" lang="es-MX" altLang="es-ES" sz="1200" dirty="0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095" name="Rectangle 10"/>
          <p:cNvSpPr>
            <a:spLocks noChangeArrowheads="1"/>
          </p:cNvSpPr>
          <p:nvPr/>
        </p:nvSpPr>
        <p:spPr bwMode="auto">
          <a:xfrm>
            <a:off x="6481446" y="4707474"/>
            <a:ext cx="2162520" cy="93610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Intendente </a:t>
            </a: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100909</a:t>
            </a:r>
            <a:endParaRPr kumimoji="1" lang="es-ES" sz="1200" dirty="0">
              <a:solidFill>
                <a:srgbClr val="000000"/>
              </a:solidFill>
            </a:endParaRPr>
          </a:p>
        </p:txBody>
      </p:sp>
      <p:sp>
        <p:nvSpPr>
          <p:cNvPr id="3097" name="Rectangle 10"/>
          <p:cNvSpPr>
            <a:spLocks noChangeArrowheads="1"/>
          </p:cNvSpPr>
          <p:nvPr/>
        </p:nvSpPr>
        <p:spPr bwMode="auto">
          <a:xfrm>
            <a:off x="3631175" y="2560639"/>
            <a:ext cx="2143140" cy="7863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Auxiliar </a:t>
            </a: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Administrativo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 17310</a:t>
            </a: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54" name="53 Conector recto"/>
          <p:cNvCxnSpPr/>
          <p:nvPr/>
        </p:nvCxnSpPr>
        <p:spPr>
          <a:xfrm>
            <a:off x="9144000" y="32781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/>
          <p:nvPr/>
        </p:nvCxnSpPr>
        <p:spPr>
          <a:xfrm>
            <a:off x="9144000" y="32781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9144000" y="32781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75 Conector recto"/>
          <p:cNvCxnSpPr>
            <a:stCxn id="3093" idx="2"/>
            <a:endCxn id="3093" idx="2"/>
          </p:cNvCxnSpPr>
          <p:nvPr/>
        </p:nvCxnSpPr>
        <p:spPr>
          <a:xfrm>
            <a:off x="4714876" y="4312052"/>
            <a:ext cx="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79 Conector recto"/>
          <p:cNvCxnSpPr/>
          <p:nvPr/>
        </p:nvCxnSpPr>
        <p:spPr>
          <a:xfrm>
            <a:off x="7279568" y="3206136"/>
            <a:ext cx="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recto"/>
          <p:cNvCxnSpPr/>
          <p:nvPr/>
        </p:nvCxnSpPr>
        <p:spPr>
          <a:xfrm rot="10800000">
            <a:off x="3439244" y="1678768"/>
            <a:ext cx="158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113 Conector recto"/>
          <p:cNvCxnSpPr>
            <a:stCxn id="3097" idx="2"/>
            <a:endCxn id="3097" idx="2"/>
          </p:cNvCxnSpPr>
          <p:nvPr/>
        </p:nvCxnSpPr>
        <p:spPr>
          <a:xfrm>
            <a:off x="4702745" y="3347038"/>
            <a:ext cx="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115 Conector recto"/>
          <p:cNvCxnSpPr>
            <a:stCxn id="3097" idx="2"/>
            <a:endCxn id="3097" idx="2"/>
          </p:cNvCxnSpPr>
          <p:nvPr/>
        </p:nvCxnSpPr>
        <p:spPr>
          <a:xfrm>
            <a:off x="4702745" y="3347038"/>
            <a:ext cx="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 rot="5400000" flipH="1" flipV="1">
            <a:off x="5857884" y="2857496"/>
            <a:ext cx="158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 rot="5400000" flipH="1" flipV="1">
            <a:off x="5857884" y="2857496"/>
            <a:ext cx="158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357158" y="1916832"/>
            <a:ext cx="857256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625810" y="2428868"/>
            <a:ext cx="2231678" cy="9298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</a:pPr>
            <a:endParaRPr kumimoji="1" lang="es-MX" altLang="es-ES" sz="1200" dirty="0" smtClean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Técnico </a:t>
            </a: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en Mantenimiento </a:t>
            </a: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A</a:t>
            </a:r>
          </a:p>
          <a:p>
            <a:pPr algn="ctr">
              <a:lnSpc>
                <a:spcPct val="90000"/>
              </a:lnSpc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22810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642910" y="3571295"/>
            <a:ext cx="2182088" cy="9292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Mantenimiento</a:t>
            </a: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 Vacante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5" name="Rectangle 10"/>
          <p:cNvSpPr>
            <a:spLocks noChangeArrowheads="1"/>
          </p:cNvSpPr>
          <p:nvPr/>
        </p:nvSpPr>
        <p:spPr bwMode="auto">
          <a:xfrm>
            <a:off x="642911" y="4642876"/>
            <a:ext cx="2214578" cy="92926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Mantenimiento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 66927 </a:t>
            </a: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6" name="Rectangle 10"/>
          <p:cNvSpPr>
            <a:spLocks noChangeArrowheads="1"/>
          </p:cNvSpPr>
          <p:nvPr/>
        </p:nvSpPr>
        <p:spPr bwMode="auto">
          <a:xfrm>
            <a:off x="3658825" y="5552372"/>
            <a:ext cx="2137638" cy="7371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Técnico en Mantenimiento A</a:t>
            </a:r>
          </a:p>
          <a:p>
            <a:pPr algn="ctr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21787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50" name="49 Conector recto"/>
          <p:cNvCxnSpPr/>
          <p:nvPr/>
        </p:nvCxnSpPr>
        <p:spPr>
          <a:xfrm flipH="1">
            <a:off x="3214679" y="1918420"/>
            <a:ext cx="1588" cy="38680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8928924" y="1917626"/>
            <a:ext cx="0" cy="32981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357158" y="1918420"/>
            <a:ext cx="0" cy="32965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>
            <a:off x="357158" y="5213362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357158" y="4071942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>
            <a:off x="357158" y="2928934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>
            <a:off x="8643966" y="5214950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8643966" y="4071942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/>
          <p:nvPr/>
        </p:nvCxnSpPr>
        <p:spPr>
          <a:xfrm>
            <a:off x="8643966" y="2928934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3214678" y="5784866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3193710" y="4936720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3214678" y="4071942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3214678" y="2927346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10"/>
          <p:cNvSpPr>
            <a:spLocks noChangeArrowheads="1"/>
          </p:cNvSpPr>
          <p:nvPr/>
        </p:nvSpPr>
        <p:spPr bwMode="auto">
          <a:xfrm>
            <a:off x="3405288" y="985891"/>
            <a:ext cx="2428900" cy="92869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s-MX" altLang="es-E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COORDINADOR ADMINISTRATIVO</a:t>
            </a:r>
          </a:p>
          <a:p>
            <a:pPr algn="ctr"/>
            <a:endParaRPr kumimoji="1" lang="es-MX" altLang="es-E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8" name="CuadroTexto 4"/>
          <p:cNvSpPr txBox="1"/>
          <p:nvPr/>
        </p:nvSpPr>
        <p:spPr>
          <a:xfrm>
            <a:off x="-13247" y="69706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0092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9" name="Rectangle 11"/>
          <p:cNvSpPr>
            <a:spLocks noChangeArrowheads="1"/>
          </p:cNvSpPr>
          <p:nvPr/>
        </p:nvSpPr>
        <p:spPr bwMode="auto">
          <a:xfrm>
            <a:off x="3419872" y="2355718"/>
            <a:ext cx="2428864" cy="85725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</a:rPr>
              <a:t>65813</a:t>
            </a: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4110" name="Rectangle 11"/>
          <p:cNvSpPr>
            <a:spLocks noChangeArrowheads="1"/>
          </p:cNvSpPr>
          <p:nvPr/>
        </p:nvSpPr>
        <p:spPr bwMode="auto">
          <a:xfrm>
            <a:off x="5977577" y="3361155"/>
            <a:ext cx="2448272" cy="8640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</a:rPr>
              <a:t>Auxiliar</a:t>
            </a: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</a:rPr>
              <a:t> 82905</a:t>
            </a: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4111" name="Rectangle 11"/>
          <p:cNvSpPr>
            <a:spLocks noChangeArrowheads="1"/>
          </p:cNvSpPr>
          <p:nvPr/>
        </p:nvSpPr>
        <p:spPr bwMode="auto">
          <a:xfrm>
            <a:off x="573786" y="4352420"/>
            <a:ext cx="2448272" cy="7920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</a:rPr>
              <a:t>Auxiliar </a:t>
            </a:r>
            <a:endParaRPr kumimoji="1" lang="es-MX" altLang="es-ES" sz="1200" dirty="0" smtClean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</a:rPr>
              <a:t>62797</a:t>
            </a: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4118" name="Rectangle 10"/>
          <p:cNvSpPr>
            <a:spLocks noChangeArrowheads="1"/>
          </p:cNvSpPr>
          <p:nvPr/>
        </p:nvSpPr>
        <p:spPr bwMode="auto">
          <a:xfrm>
            <a:off x="592026" y="2339467"/>
            <a:ext cx="2430032" cy="85350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</a:rPr>
              <a:t>Auxiliar</a:t>
            </a: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</a:rPr>
              <a:t>17110</a:t>
            </a: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3419872" y="5373215"/>
            <a:ext cx="2457392" cy="93610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Auxiliar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</a:rPr>
              <a:t>80999</a:t>
            </a: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3" name="Rectangle 10"/>
          <p:cNvSpPr>
            <a:spLocks noChangeArrowheads="1"/>
          </p:cNvSpPr>
          <p:nvPr/>
        </p:nvSpPr>
        <p:spPr bwMode="auto">
          <a:xfrm>
            <a:off x="3419872" y="4365104"/>
            <a:ext cx="2448272" cy="93610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</a:rPr>
              <a:t>80820</a:t>
            </a: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6010913" y="2371819"/>
            <a:ext cx="2428892" cy="8640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Auxiliar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</a:rPr>
              <a:t> </a:t>
            </a:r>
            <a:r>
              <a:rPr kumimoji="1" lang="es-MX" altLang="es-ES" sz="1200" dirty="0">
                <a:solidFill>
                  <a:srgbClr val="000000"/>
                </a:solidFill>
              </a:rPr>
              <a:t>81027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3419872" y="3356992"/>
            <a:ext cx="2448272" cy="8640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</a:rPr>
              <a:t>80731</a:t>
            </a: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27" name="Rectangle 10"/>
          <p:cNvSpPr>
            <a:spLocks noChangeArrowheads="1"/>
          </p:cNvSpPr>
          <p:nvPr/>
        </p:nvSpPr>
        <p:spPr bwMode="auto">
          <a:xfrm>
            <a:off x="539552" y="3284984"/>
            <a:ext cx="2448272" cy="8640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</a:rPr>
              <a:t>43195 </a:t>
            </a:r>
            <a:endParaRPr kumimoji="1" lang="es-MX" altLang="es-ES" sz="1200" dirty="0">
              <a:solidFill>
                <a:srgbClr val="000000"/>
              </a:solidFill>
            </a:endParaRPr>
          </a:p>
        </p:txBody>
      </p:sp>
      <p:cxnSp>
        <p:nvCxnSpPr>
          <p:cNvPr id="33" name="32 Conector recto"/>
          <p:cNvCxnSpPr>
            <a:stCxn id="4109" idx="2"/>
            <a:endCxn id="4109" idx="2"/>
          </p:cNvCxnSpPr>
          <p:nvPr/>
        </p:nvCxnSpPr>
        <p:spPr>
          <a:xfrm>
            <a:off x="4634304" y="3212976"/>
            <a:ext cx="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>
            <a:stCxn id="4109" idx="2"/>
            <a:endCxn id="4109" idx="2"/>
          </p:cNvCxnSpPr>
          <p:nvPr/>
        </p:nvCxnSpPr>
        <p:spPr>
          <a:xfrm>
            <a:off x="4634304" y="3212976"/>
            <a:ext cx="0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49 Conector recto"/>
          <p:cNvCxnSpPr>
            <a:stCxn id="25" idx="2"/>
            <a:endCxn id="25" idx="2"/>
          </p:cNvCxnSpPr>
          <p:nvPr/>
        </p:nvCxnSpPr>
        <p:spPr>
          <a:xfrm>
            <a:off x="4644008" y="4221088"/>
            <a:ext cx="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5977577" y="4354274"/>
            <a:ext cx="2448272" cy="8640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</a:rPr>
              <a:t>Auxiliar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</a:rPr>
              <a:t> 111723</a:t>
            </a: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cxnSp>
        <p:nvCxnSpPr>
          <p:cNvPr id="53" name="52 Conector recto"/>
          <p:cNvCxnSpPr/>
          <p:nvPr/>
        </p:nvCxnSpPr>
        <p:spPr>
          <a:xfrm>
            <a:off x="357158" y="2143116"/>
            <a:ext cx="828680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 rot="5400000">
            <a:off x="-964445" y="3464719"/>
            <a:ext cx="264320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 rot="5400000">
            <a:off x="7321569" y="3463925"/>
            <a:ext cx="264320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357158" y="2708919"/>
            <a:ext cx="214342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 flipV="1">
            <a:off x="356364" y="4786322"/>
            <a:ext cx="215136" cy="108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>
            <a:off x="8429624" y="4786322"/>
            <a:ext cx="214342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8429652" y="2786058"/>
            <a:ext cx="214342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8429652" y="3786190"/>
            <a:ext cx="214342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5400000">
            <a:off x="1465241" y="3892553"/>
            <a:ext cx="350046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>
            <a:off x="3214678" y="2928934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>
            <a:off x="3214678" y="3784602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3214678" y="4856172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3214678" y="5641990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>
            <a:off x="356364" y="3717032"/>
            <a:ext cx="18150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3392237" y="1214424"/>
            <a:ext cx="2428900" cy="92869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s-MX" altLang="es-E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COORDINADOR ADMINISTRATIVO</a:t>
            </a:r>
          </a:p>
          <a:p>
            <a:pPr algn="ctr"/>
            <a:endParaRPr kumimoji="1" lang="es-MX" altLang="es-E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2" name="CuadroTexto 4"/>
          <p:cNvSpPr txBox="1"/>
          <p:nvPr/>
        </p:nvSpPr>
        <p:spPr>
          <a:xfrm>
            <a:off x="0" y="148251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70667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36 Conector recto"/>
          <p:cNvCxnSpPr/>
          <p:nvPr/>
        </p:nvCxnSpPr>
        <p:spPr>
          <a:xfrm>
            <a:off x="323528" y="2132856"/>
            <a:ext cx="856895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1" name="Rectangle 10"/>
          <p:cNvSpPr>
            <a:spLocks noChangeArrowheads="1"/>
          </p:cNvSpPr>
          <p:nvPr/>
        </p:nvSpPr>
        <p:spPr bwMode="auto">
          <a:xfrm>
            <a:off x="3347864" y="1142570"/>
            <a:ext cx="2500330" cy="84528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 DE BIBLIOTECAS</a:t>
            </a:r>
          </a:p>
          <a:p>
            <a:pPr algn="ctr"/>
            <a:endParaRPr kumimoji="1" lang="es-MX" altLang="es-E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2" name="Line 36"/>
          <p:cNvSpPr>
            <a:spLocks noChangeShapeType="1"/>
          </p:cNvSpPr>
          <p:nvPr/>
        </p:nvSpPr>
        <p:spPr bwMode="auto">
          <a:xfrm flipH="1">
            <a:off x="4140200" y="4433888"/>
            <a:ext cx="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/>
          </a:p>
        </p:txBody>
      </p:sp>
      <p:sp>
        <p:nvSpPr>
          <p:cNvPr id="7200" name="Rectangle 106"/>
          <p:cNvSpPr>
            <a:spLocks noChangeArrowheads="1"/>
          </p:cNvSpPr>
          <p:nvPr/>
        </p:nvSpPr>
        <p:spPr bwMode="auto">
          <a:xfrm>
            <a:off x="6359660" y="4653136"/>
            <a:ext cx="2244788" cy="1008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73697</a:t>
            </a:r>
          </a:p>
        </p:txBody>
      </p:sp>
      <p:sp>
        <p:nvSpPr>
          <p:cNvPr id="7202" name="Rectangle 108"/>
          <p:cNvSpPr>
            <a:spLocks noChangeArrowheads="1"/>
          </p:cNvSpPr>
          <p:nvPr/>
        </p:nvSpPr>
        <p:spPr bwMode="auto">
          <a:xfrm>
            <a:off x="3383583" y="4661116"/>
            <a:ext cx="2428892" cy="8561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Capturista</a:t>
            </a: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42104</a:t>
            </a:r>
            <a:endParaRPr kumimoji="1" lang="es-MX" altLang="es-ES" sz="1200" dirty="0">
              <a:cs typeface="Arial" pitchFamily="34" charset="0"/>
            </a:endParaRPr>
          </a:p>
        </p:txBody>
      </p:sp>
      <p:sp>
        <p:nvSpPr>
          <p:cNvPr id="46" name="Rectangle 103"/>
          <p:cNvSpPr>
            <a:spLocks noChangeArrowheads="1"/>
          </p:cNvSpPr>
          <p:nvPr/>
        </p:nvSpPr>
        <p:spPr bwMode="auto">
          <a:xfrm>
            <a:off x="3347864" y="3501008"/>
            <a:ext cx="2448272" cy="8572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Auxiliar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Administrativo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16007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84" name="83 Conector recto"/>
          <p:cNvCxnSpPr/>
          <p:nvPr/>
        </p:nvCxnSpPr>
        <p:spPr>
          <a:xfrm rot="5400000" flipH="1" flipV="1">
            <a:off x="1357290" y="4500570"/>
            <a:ext cx="158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8572528" y="2852936"/>
            <a:ext cx="317672" cy="65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>
            <a:off x="8892480" y="4293096"/>
            <a:ext cx="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47 Conector recto"/>
          <p:cNvCxnSpPr/>
          <p:nvPr/>
        </p:nvCxnSpPr>
        <p:spPr>
          <a:xfrm>
            <a:off x="323528" y="2786058"/>
            <a:ext cx="32641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 rot="5400000">
            <a:off x="4600309" y="3642520"/>
            <a:ext cx="300039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 flipV="1">
            <a:off x="5786446" y="3933056"/>
            <a:ext cx="28575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 rot="5400000">
            <a:off x="-1175876" y="3642520"/>
            <a:ext cx="300039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 flipV="1">
            <a:off x="5806882" y="5153771"/>
            <a:ext cx="28575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47 Conector recto"/>
          <p:cNvCxnSpPr/>
          <p:nvPr/>
        </p:nvCxnSpPr>
        <p:spPr>
          <a:xfrm>
            <a:off x="8583805" y="3933056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15"/>
          <p:cNvSpPr>
            <a:spLocks noChangeArrowheads="1"/>
          </p:cNvSpPr>
          <p:nvPr/>
        </p:nvSpPr>
        <p:spPr bwMode="auto">
          <a:xfrm>
            <a:off x="6340280" y="3508418"/>
            <a:ext cx="2264168" cy="9286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/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/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63437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/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/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2" name="Rectangle 103"/>
          <p:cNvSpPr>
            <a:spLocks noChangeArrowheads="1"/>
          </p:cNvSpPr>
          <p:nvPr/>
        </p:nvSpPr>
        <p:spPr bwMode="auto">
          <a:xfrm>
            <a:off x="611560" y="2361420"/>
            <a:ext cx="2520280" cy="9961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FF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Auxiliar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Administrativo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137129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53" name="47 Conector recto"/>
          <p:cNvCxnSpPr/>
          <p:nvPr/>
        </p:nvCxnSpPr>
        <p:spPr>
          <a:xfrm>
            <a:off x="323528" y="5155604"/>
            <a:ext cx="32641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15"/>
          <p:cNvSpPr>
            <a:spLocks noChangeArrowheads="1"/>
          </p:cNvSpPr>
          <p:nvPr/>
        </p:nvSpPr>
        <p:spPr bwMode="auto">
          <a:xfrm>
            <a:off x="611560" y="3501008"/>
            <a:ext cx="2520280" cy="8572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FF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Bibliotecario </a:t>
            </a:r>
            <a:r>
              <a:rPr kumimoji="1" lang="es-MX" altLang="es-ES" sz="1200" dirty="0" smtClean="0">
                <a:cs typeface="Arial" pitchFamily="34" charset="0"/>
              </a:rPr>
              <a:t>Clasificador</a:t>
            </a: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12109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65" name="Rectangle 35"/>
          <p:cNvSpPr>
            <a:spLocks noChangeArrowheads="1"/>
          </p:cNvSpPr>
          <p:nvPr/>
        </p:nvSpPr>
        <p:spPr bwMode="auto">
          <a:xfrm>
            <a:off x="3347864" y="2348880"/>
            <a:ext cx="2448272" cy="10018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Encargado de Sección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15536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cxnSp>
        <p:nvCxnSpPr>
          <p:cNvPr id="69" name="68 Conector recto"/>
          <p:cNvCxnSpPr/>
          <p:nvPr/>
        </p:nvCxnSpPr>
        <p:spPr>
          <a:xfrm flipV="1">
            <a:off x="5796136" y="2921524"/>
            <a:ext cx="28575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47 Conector recto"/>
          <p:cNvCxnSpPr/>
          <p:nvPr/>
        </p:nvCxnSpPr>
        <p:spPr>
          <a:xfrm>
            <a:off x="8604448" y="5141924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47 Conector recto"/>
          <p:cNvCxnSpPr>
            <a:endCxn id="62" idx="1"/>
          </p:cNvCxnSpPr>
          <p:nvPr/>
        </p:nvCxnSpPr>
        <p:spPr>
          <a:xfrm flipV="1">
            <a:off x="323528" y="3929633"/>
            <a:ext cx="288032" cy="34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 rot="5400000">
            <a:off x="7391488" y="3632260"/>
            <a:ext cx="300039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15"/>
          <p:cNvSpPr>
            <a:spLocks noChangeArrowheads="1"/>
          </p:cNvSpPr>
          <p:nvPr/>
        </p:nvSpPr>
        <p:spPr bwMode="auto">
          <a:xfrm>
            <a:off x="611560" y="4659982"/>
            <a:ext cx="2520280" cy="8572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FF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Bibliotecario </a:t>
            </a:r>
            <a:r>
              <a:rPr kumimoji="1" lang="es-MX" altLang="es-ES" sz="1200" dirty="0" smtClean="0">
                <a:cs typeface="Arial" pitchFamily="34" charset="0"/>
              </a:rPr>
              <a:t>Clasificador</a:t>
            </a: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15386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77" name="Rectangle 15"/>
          <p:cNvSpPr>
            <a:spLocks noChangeArrowheads="1"/>
          </p:cNvSpPr>
          <p:nvPr/>
        </p:nvSpPr>
        <p:spPr bwMode="auto">
          <a:xfrm>
            <a:off x="6372200" y="2348880"/>
            <a:ext cx="2232248" cy="8572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FF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Bibliotecario </a:t>
            </a:r>
            <a:r>
              <a:rPr kumimoji="1" lang="es-MX" altLang="es-ES" sz="1200" dirty="0" smtClean="0">
                <a:cs typeface="Arial" pitchFamily="34" charset="0"/>
              </a:rPr>
              <a:t>Clasificador</a:t>
            </a: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cs typeface="Arial" pitchFamily="34" charset="0"/>
              </a:rPr>
              <a:t>6</a:t>
            </a:r>
            <a:r>
              <a:rPr kumimoji="1" lang="es-MX" altLang="es-ES" sz="1200" dirty="0" smtClean="0">
                <a:cs typeface="Arial" pitchFamily="34" charset="0"/>
              </a:rPr>
              <a:t>2069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9" name="CuadroTexto 4"/>
          <p:cNvSpPr txBox="1"/>
          <p:nvPr/>
        </p:nvSpPr>
        <p:spPr>
          <a:xfrm>
            <a:off x="0" y="108226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0309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39 Conector recto"/>
          <p:cNvCxnSpPr/>
          <p:nvPr/>
        </p:nvCxnSpPr>
        <p:spPr>
          <a:xfrm>
            <a:off x="251520" y="2132856"/>
            <a:ext cx="8136904" cy="102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3214678" y="1142984"/>
            <a:ext cx="2368284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 DE BIBLIOTECAS</a:t>
            </a:r>
          </a:p>
          <a:p>
            <a:pPr algn="ctr"/>
            <a:endParaRPr kumimoji="1" lang="es-MX" altLang="es-E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6" name="Rectangle 103"/>
          <p:cNvSpPr>
            <a:spLocks noChangeArrowheads="1"/>
          </p:cNvSpPr>
          <p:nvPr/>
        </p:nvSpPr>
        <p:spPr bwMode="auto">
          <a:xfrm>
            <a:off x="539552" y="4593098"/>
            <a:ext cx="2448272" cy="9961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Auxiliar Administrativo.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83208</a:t>
            </a:r>
            <a:endParaRPr kumimoji="1" lang="es-MX" altLang="es-ES" sz="1200" dirty="0">
              <a:cs typeface="Arial" pitchFamily="34" charset="0"/>
            </a:endParaRPr>
          </a:p>
        </p:txBody>
      </p:sp>
      <p:sp>
        <p:nvSpPr>
          <p:cNvPr id="7" name="Rectangle 35"/>
          <p:cNvSpPr>
            <a:spLocks noChangeArrowheads="1"/>
          </p:cNvSpPr>
          <p:nvPr/>
        </p:nvSpPr>
        <p:spPr bwMode="auto">
          <a:xfrm>
            <a:off x="5965163" y="3500835"/>
            <a:ext cx="2232248" cy="7044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Técnico en Mantenimiento </a:t>
            </a:r>
          </a:p>
          <a:p>
            <a:pPr algn="ctr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24097</a:t>
            </a:r>
          </a:p>
          <a:p>
            <a:pPr algn="ctr" eaLnBrk="0" hangingPunct="0">
              <a:lnSpc>
                <a:spcPct val="90000"/>
              </a:lnSpc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5999568" y="4286256"/>
            <a:ext cx="2214578" cy="57562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cs typeface="Arial" pitchFamily="34" charset="0"/>
              </a:rPr>
              <a:t>Bibliotecarias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cs typeface="Arial" pitchFamily="34" charset="0"/>
              </a:rPr>
              <a:t>60</a:t>
            </a:r>
            <a:endParaRPr kumimoji="1" lang="es-MX" sz="1200" dirty="0">
              <a:cs typeface="Arial" pitchFamily="34" charset="0"/>
            </a:endParaRP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5958460" y="2365616"/>
            <a:ext cx="2232248" cy="9286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</a:rPr>
              <a:t>Técnico en Mantenimiento 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</a:rPr>
              <a:t>20554</a:t>
            </a: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3203848" y="2348880"/>
            <a:ext cx="2376264" cy="93553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cs typeface="Arial" pitchFamily="34" charset="0"/>
              </a:rPr>
              <a:t>Profesional Especialista 1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cs typeface="Arial" pitchFamily="34" charset="0"/>
              </a:rPr>
              <a:t>101014</a:t>
            </a: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11" name="Rectangle 28"/>
          <p:cNvSpPr>
            <a:spLocks noChangeArrowheads="1"/>
          </p:cNvSpPr>
          <p:nvPr/>
        </p:nvSpPr>
        <p:spPr bwMode="auto">
          <a:xfrm>
            <a:off x="3214678" y="3508988"/>
            <a:ext cx="2357454" cy="10001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Chofer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102628</a:t>
            </a:r>
          </a:p>
        </p:txBody>
      </p:sp>
      <p:cxnSp>
        <p:nvCxnSpPr>
          <p:cNvPr id="46" name="45 Conector recto"/>
          <p:cNvCxnSpPr/>
          <p:nvPr/>
        </p:nvCxnSpPr>
        <p:spPr>
          <a:xfrm>
            <a:off x="251520" y="2143910"/>
            <a:ext cx="37014" cy="33013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8188604" y="3792979"/>
            <a:ext cx="1858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15"/>
          <p:cNvSpPr>
            <a:spLocks noChangeArrowheads="1"/>
          </p:cNvSpPr>
          <p:nvPr/>
        </p:nvSpPr>
        <p:spPr bwMode="auto">
          <a:xfrm>
            <a:off x="3186178" y="4581128"/>
            <a:ext cx="2385954" cy="93610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ES" sz="1200" dirty="0" smtClean="0">
                <a:solidFill>
                  <a:srgbClr val="000000"/>
                </a:solidFill>
              </a:rPr>
              <a:t>Técnico en Mantenimiento A.</a:t>
            </a:r>
          </a:p>
          <a:p>
            <a:pPr algn="ctr">
              <a:lnSpc>
                <a:spcPct val="90000"/>
              </a:lnSpc>
            </a:pPr>
            <a:r>
              <a:rPr kumimoji="1" lang="es-MX" altLang="es-ES" sz="1200" dirty="0" smtClean="0">
                <a:solidFill>
                  <a:srgbClr val="000000"/>
                </a:solidFill>
              </a:rPr>
              <a:t>19586</a:t>
            </a:r>
          </a:p>
        </p:txBody>
      </p:sp>
      <p:cxnSp>
        <p:nvCxnSpPr>
          <p:cNvPr id="20" name="19 Conector recto"/>
          <p:cNvCxnSpPr/>
          <p:nvPr/>
        </p:nvCxnSpPr>
        <p:spPr>
          <a:xfrm rot="5400000">
            <a:off x="4425578" y="3508591"/>
            <a:ext cx="2715438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5572132" y="485776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5572132" y="392906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>
            <a:off x="5553151" y="2865023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8377716" y="2128466"/>
            <a:ext cx="224" cy="315432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flipV="1">
            <a:off x="287080" y="2865023"/>
            <a:ext cx="2538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8174648" y="2863435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285720" y="4286256"/>
            <a:ext cx="2572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44"/>
          <p:cNvSpPr>
            <a:spLocks noChangeArrowheads="1"/>
          </p:cNvSpPr>
          <p:nvPr/>
        </p:nvSpPr>
        <p:spPr bwMode="auto">
          <a:xfrm>
            <a:off x="5983840" y="4962456"/>
            <a:ext cx="2232248" cy="6406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Intendencia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08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32" name="Rectangle 34"/>
          <p:cNvSpPr>
            <a:spLocks noChangeArrowheads="1"/>
          </p:cNvSpPr>
          <p:nvPr/>
        </p:nvSpPr>
        <p:spPr bwMode="auto">
          <a:xfrm>
            <a:off x="539552" y="3508988"/>
            <a:ext cx="2448272" cy="10001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Secretaria B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76203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34" name="Rectangle 10"/>
          <p:cNvSpPr>
            <a:spLocks noChangeArrowheads="1"/>
          </p:cNvSpPr>
          <p:nvPr/>
        </p:nvSpPr>
        <p:spPr bwMode="auto">
          <a:xfrm>
            <a:off x="539552" y="2348880"/>
            <a:ext cx="2428900" cy="1008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Encargado de Mantenimiento </a:t>
            </a:r>
          </a:p>
          <a:p>
            <a:pPr algn="ctr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63835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41" name="40 Conector recto"/>
          <p:cNvCxnSpPr/>
          <p:nvPr/>
        </p:nvCxnSpPr>
        <p:spPr>
          <a:xfrm flipV="1">
            <a:off x="285720" y="5445224"/>
            <a:ext cx="2538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>
            <a:off x="8214684" y="4581128"/>
            <a:ext cx="1858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8214146" y="5282787"/>
            <a:ext cx="17427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4"/>
          <p:cNvSpPr txBox="1"/>
          <p:nvPr/>
        </p:nvSpPr>
        <p:spPr>
          <a:xfrm>
            <a:off x="4002" y="52101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293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Administrativa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3588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940152" y="213969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940152" y="2996952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940152" y="4217668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940152" y="5425844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07504" y="1412776"/>
            <a:ext cx="58326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383195" y="1700808"/>
            <a:ext cx="2324380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12790</a:t>
            </a:r>
            <a:endParaRPr lang="es-MX" sz="1200" dirty="0"/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93256" y="3643314"/>
            <a:ext cx="2314319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 15756 </a:t>
            </a: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93257" y="2622396"/>
            <a:ext cx="2314318" cy="8863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15224 </a:t>
            </a: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79985" y="4658266"/>
            <a:ext cx="2334627" cy="8424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19300 </a:t>
            </a: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275856" y="1928802"/>
            <a:ext cx="2367714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 19301 </a:t>
            </a: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3286116" y="2857496"/>
            <a:ext cx="2357454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 19587 </a:t>
            </a: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3286127" y="3793600"/>
            <a:ext cx="2428881" cy="921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19609 </a:t>
            </a:r>
            <a:endParaRPr lang="es-MX" sz="1200" dirty="0"/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3275856" y="4797152"/>
            <a:ext cx="2457405" cy="81990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20556 </a:t>
            </a: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6215074" y="1714488"/>
            <a:ext cx="2357454" cy="9286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21007 </a:t>
            </a:r>
            <a:endParaRPr lang="es-MX" sz="1200" dirty="0"/>
          </a:p>
        </p:txBody>
      </p:sp>
      <p:sp>
        <p:nvSpPr>
          <p:cNvPr id="33" name="Rectangle 42"/>
          <p:cNvSpPr>
            <a:spLocks noChangeArrowheads="1"/>
          </p:cNvSpPr>
          <p:nvPr/>
        </p:nvSpPr>
        <p:spPr bwMode="auto">
          <a:xfrm>
            <a:off x="6215074" y="3789040"/>
            <a:ext cx="2385934" cy="87834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21319</a:t>
            </a:r>
            <a:endParaRPr lang="es-MX" sz="1200" dirty="0"/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3926493" y="3415605"/>
            <a:ext cx="4016488" cy="108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3010811" y="1412776"/>
            <a:ext cx="2835" cy="383682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>
            <a:endCxn id="11" idx="1"/>
          </p:cNvCxnSpPr>
          <p:nvPr/>
        </p:nvCxnSpPr>
        <p:spPr>
          <a:xfrm>
            <a:off x="107504" y="2129436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07504" y="314096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07504" y="4149080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07504" y="5153772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07504" y="1412776"/>
            <a:ext cx="0" cy="37444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>
            <a:endCxn id="27" idx="1"/>
          </p:cNvCxnSpPr>
          <p:nvPr/>
        </p:nvCxnSpPr>
        <p:spPr>
          <a:xfrm>
            <a:off x="2995607" y="2355720"/>
            <a:ext cx="280249" cy="17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>
            <a:endCxn id="28" idx="1"/>
          </p:cNvCxnSpPr>
          <p:nvPr/>
        </p:nvCxnSpPr>
        <p:spPr>
          <a:xfrm>
            <a:off x="3021248" y="3284414"/>
            <a:ext cx="264868" cy="17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>
            <a:off x="3028850" y="4214818"/>
            <a:ext cx="257266" cy="627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2"/>
          <p:cNvSpPr>
            <a:spLocks noChangeArrowheads="1"/>
          </p:cNvSpPr>
          <p:nvPr/>
        </p:nvSpPr>
        <p:spPr bwMode="auto">
          <a:xfrm>
            <a:off x="6215075" y="4791451"/>
            <a:ext cx="2357454" cy="10138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21390 </a:t>
            </a: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283836" y="836712"/>
            <a:ext cx="2368284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 DE BIBLIOTECAS</a:t>
            </a:r>
          </a:p>
          <a:p>
            <a:pPr algn="ctr"/>
            <a:endParaRPr kumimoji="1" lang="es-MX" altLang="es-E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6228184" y="2708920"/>
            <a:ext cx="2357454" cy="9286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21247 </a:t>
            </a:r>
            <a:endParaRPr lang="es-MX" sz="1200" dirty="0"/>
          </a:p>
        </p:txBody>
      </p:sp>
      <p:sp>
        <p:nvSpPr>
          <p:cNvPr id="34" name="CuadroTexto 4"/>
          <p:cNvSpPr txBox="1"/>
          <p:nvPr/>
        </p:nvSpPr>
        <p:spPr>
          <a:xfrm>
            <a:off x="70578" y="74943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  <p:cxnSp>
        <p:nvCxnSpPr>
          <p:cNvPr id="37" name="61 Conector recto"/>
          <p:cNvCxnSpPr/>
          <p:nvPr/>
        </p:nvCxnSpPr>
        <p:spPr>
          <a:xfrm>
            <a:off x="3013645" y="5249597"/>
            <a:ext cx="271918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18134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940152" y="213969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940272" y="3117789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940152" y="4145660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940152" y="5425844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07504" y="1412776"/>
            <a:ext cx="58326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403516" y="2715760"/>
            <a:ext cx="2368283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24068</a:t>
            </a:r>
            <a:endParaRPr lang="es-MX" sz="1200" dirty="0"/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275856" y="1779656"/>
            <a:ext cx="2347562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24113 </a:t>
            </a: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414346" y="3645024"/>
            <a:ext cx="2357454" cy="8863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24086 </a:t>
            </a: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275856" y="2730580"/>
            <a:ext cx="2357454" cy="8424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24114 </a:t>
            </a: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257630" y="3717032"/>
            <a:ext cx="2385940" cy="8640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24115</a:t>
            </a: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3257230" y="4805471"/>
            <a:ext cx="2357454" cy="92926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 24220 </a:t>
            </a: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6215074" y="1779656"/>
            <a:ext cx="2357454" cy="921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41607 </a:t>
            </a:r>
            <a:endParaRPr lang="es-MX" sz="1200" dirty="0"/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6219051" y="2753109"/>
            <a:ext cx="2353477" cy="81990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41925</a:t>
            </a: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6215074" y="3724442"/>
            <a:ext cx="2357454" cy="9286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42588 </a:t>
            </a:r>
            <a:endParaRPr lang="es-MX" sz="1200" dirty="0"/>
          </a:p>
        </p:txBody>
      </p:sp>
      <p:sp>
        <p:nvSpPr>
          <p:cNvPr id="33" name="Rectangle 42"/>
          <p:cNvSpPr>
            <a:spLocks noChangeArrowheads="1"/>
          </p:cNvSpPr>
          <p:nvPr/>
        </p:nvSpPr>
        <p:spPr bwMode="auto">
          <a:xfrm>
            <a:off x="6215074" y="4782902"/>
            <a:ext cx="2385934" cy="87834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42669</a:t>
            </a:r>
            <a:endParaRPr lang="es-MX" sz="1200" dirty="0"/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3926493" y="3415605"/>
            <a:ext cx="4016488" cy="108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16200000" flipH="1">
            <a:off x="974900" y="3378746"/>
            <a:ext cx="3945050" cy="131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107504" y="206084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07504" y="314096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07504" y="4149080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07504" y="5153772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07504" y="1412776"/>
            <a:ext cx="0" cy="37444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2915816" y="2055718"/>
            <a:ext cx="341814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2915816" y="3137548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283836" y="836712"/>
            <a:ext cx="2368284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 DE BIBLIOTECAS</a:t>
            </a:r>
          </a:p>
          <a:p>
            <a:pPr algn="ctr"/>
            <a:endParaRPr kumimoji="1" lang="es-MX" altLang="es-E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413408" y="1700808"/>
            <a:ext cx="2339011" cy="8572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21893 </a:t>
            </a:r>
            <a:endParaRPr lang="es-MX" sz="1200" dirty="0"/>
          </a:p>
        </p:txBody>
      </p:sp>
      <p:sp>
        <p:nvSpPr>
          <p:cNvPr id="36" name="Rectangle 42"/>
          <p:cNvSpPr>
            <a:spLocks noChangeArrowheads="1"/>
          </p:cNvSpPr>
          <p:nvPr/>
        </p:nvSpPr>
        <p:spPr bwMode="auto">
          <a:xfrm>
            <a:off x="395536" y="4774922"/>
            <a:ext cx="2357454" cy="8863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24087 </a:t>
            </a:r>
          </a:p>
        </p:txBody>
      </p:sp>
      <p:sp>
        <p:nvSpPr>
          <p:cNvPr id="37" name="CuadroTexto 4"/>
          <p:cNvSpPr txBox="1"/>
          <p:nvPr/>
        </p:nvSpPr>
        <p:spPr>
          <a:xfrm>
            <a:off x="-14540" y="20604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  <p:cxnSp>
        <p:nvCxnSpPr>
          <p:cNvPr id="42" name="53 Conector recto"/>
          <p:cNvCxnSpPr/>
          <p:nvPr/>
        </p:nvCxnSpPr>
        <p:spPr>
          <a:xfrm>
            <a:off x="2956251" y="4145660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54 Conector recto"/>
          <p:cNvCxnSpPr/>
          <p:nvPr/>
        </p:nvCxnSpPr>
        <p:spPr>
          <a:xfrm flipV="1">
            <a:off x="2957390" y="535440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18000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940152" y="213969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940152" y="3137548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940152" y="4217668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940152" y="5425844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07504" y="1412776"/>
            <a:ext cx="58326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395536" y="3723872"/>
            <a:ext cx="2376264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 61004</a:t>
            </a:r>
            <a:endParaRPr lang="es-MX" sz="1200" dirty="0"/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275856" y="1779656"/>
            <a:ext cx="2385940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62586 </a:t>
            </a: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95536" y="4702914"/>
            <a:ext cx="2357454" cy="8863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61873 </a:t>
            </a: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294666" y="2780928"/>
            <a:ext cx="2357454" cy="8424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63437 </a:t>
            </a: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294666" y="3723872"/>
            <a:ext cx="2348904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64032</a:t>
            </a: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3286116" y="4731984"/>
            <a:ext cx="2357454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64182 </a:t>
            </a: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6247575" y="1772816"/>
            <a:ext cx="2428881" cy="921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64723 </a:t>
            </a:r>
            <a:endParaRPr lang="es-MX" sz="1200" dirty="0"/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6219051" y="3761221"/>
            <a:ext cx="2457405" cy="81990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65750</a:t>
            </a: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6215074" y="4732554"/>
            <a:ext cx="2357454" cy="9286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72602 </a:t>
            </a:r>
            <a:endParaRPr lang="es-MX" sz="1200" dirty="0"/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3926493" y="3415605"/>
            <a:ext cx="4016488" cy="108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16200000" flipH="1">
            <a:off x="949846" y="3378746"/>
            <a:ext cx="3945050" cy="131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107504" y="206084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07504" y="314096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07504" y="4149080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07504" y="5153772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07504" y="1412776"/>
            <a:ext cx="0" cy="37444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2915816" y="2127726"/>
            <a:ext cx="341814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2915816" y="3137548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283836" y="836712"/>
            <a:ext cx="2368284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 DE BIBLIOTECAS</a:t>
            </a:r>
          </a:p>
          <a:p>
            <a:pPr algn="ctr"/>
            <a:endParaRPr kumimoji="1" lang="es-MX" altLang="es-E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395536" y="2787767"/>
            <a:ext cx="2428892" cy="8572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 44719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</a:endParaRPr>
          </a:p>
        </p:txBody>
      </p:sp>
      <p:sp>
        <p:nvSpPr>
          <p:cNvPr id="35" name="Rectangle 42"/>
          <p:cNvSpPr>
            <a:spLocks noChangeArrowheads="1"/>
          </p:cNvSpPr>
          <p:nvPr/>
        </p:nvSpPr>
        <p:spPr bwMode="auto">
          <a:xfrm>
            <a:off x="395536" y="1700808"/>
            <a:ext cx="2416353" cy="1008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44320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</a:endParaRPr>
          </a:p>
        </p:txBody>
      </p:sp>
      <p:cxnSp>
        <p:nvCxnSpPr>
          <p:cNvPr id="36" name="35 Conector recto"/>
          <p:cNvCxnSpPr/>
          <p:nvPr/>
        </p:nvCxnSpPr>
        <p:spPr>
          <a:xfrm flipV="1">
            <a:off x="2915816" y="5369796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 flipV="1">
            <a:off x="2915816" y="4217668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6228184" y="2780928"/>
            <a:ext cx="2428881" cy="921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64724 </a:t>
            </a:r>
            <a:endParaRPr lang="es-MX" sz="1200" dirty="0"/>
          </a:p>
        </p:txBody>
      </p:sp>
      <p:sp>
        <p:nvSpPr>
          <p:cNvPr id="33" name="CuadroTexto 4"/>
          <p:cNvSpPr txBox="1"/>
          <p:nvPr/>
        </p:nvSpPr>
        <p:spPr>
          <a:xfrm>
            <a:off x="26390" y="40806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34020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940152" y="213969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940152" y="321297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940152" y="4145660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940152" y="5425844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07504" y="1412776"/>
            <a:ext cx="58326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395536" y="4803992"/>
            <a:ext cx="2286002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 73238</a:t>
            </a:r>
            <a:endParaRPr lang="es-MX" sz="1200" dirty="0"/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266180" y="2787768"/>
            <a:ext cx="2385940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 73240</a:t>
            </a: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275856" y="1822594"/>
            <a:ext cx="2357454" cy="8863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73239</a:t>
            </a: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294666" y="3810700"/>
            <a:ext cx="2357454" cy="8424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73352 </a:t>
            </a: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294666" y="4803992"/>
            <a:ext cx="2348904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73865</a:t>
            </a: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6246994" y="1916832"/>
            <a:ext cx="2429462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75262</a:t>
            </a: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6247575" y="2852936"/>
            <a:ext cx="2428881" cy="921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75270 </a:t>
            </a:r>
            <a:endParaRPr lang="es-MX" sz="1200" dirty="0"/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6228184" y="3861048"/>
            <a:ext cx="2457405" cy="81990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76137</a:t>
            </a: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3926493" y="3415605"/>
            <a:ext cx="4016488" cy="108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16200000" flipH="1">
            <a:off x="949846" y="3378746"/>
            <a:ext cx="3945050" cy="131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107504" y="2132856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07504" y="314096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07504" y="4149080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07504" y="5153772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07504" y="1412776"/>
            <a:ext cx="0" cy="37444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2915816" y="2132856"/>
            <a:ext cx="341814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2915816" y="5369796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2"/>
          <p:cNvSpPr>
            <a:spLocks noChangeArrowheads="1"/>
          </p:cNvSpPr>
          <p:nvPr/>
        </p:nvSpPr>
        <p:spPr bwMode="auto">
          <a:xfrm>
            <a:off x="6215074" y="4786322"/>
            <a:ext cx="2428892" cy="8572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76138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</a:endParaRPr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283836" y="836712"/>
            <a:ext cx="2368284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 DE BIBLIOTECAS</a:t>
            </a: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323528" y="3795879"/>
            <a:ext cx="2376264" cy="8572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73237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</a:endParaRPr>
          </a:p>
        </p:txBody>
      </p:sp>
      <p:sp>
        <p:nvSpPr>
          <p:cNvPr id="35" name="Rectangle 42"/>
          <p:cNvSpPr>
            <a:spLocks noChangeArrowheads="1"/>
          </p:cNvSpPr>
          <p:nvPr/>
        </p:nvSpPr>
        <p:spPr bwMode="auto">
          <a:xfrm>
            <a:off x="323528" y="2703219"/>
            <a:ext cx="2357454" cy="10138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 73236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</a:endParaRPr>
          </a:p>
        </p:txBody>
      </p:sp>
      <p:sp>
        <p:nvSpPr>
          <p:cNvPr id="36" name="Rectangle 42"/>
          <p:cNvSpPr>
            <a:spLocks noChangeArrowheads="1"/>
          </p:cNvSpPr>
          <p:nvPr/>
        </p:nvSpPr>
        <p:spPr bwMode="auto">
          <a:xfrm>
            <a:off x="323528" y="1686558"/>
            <a:ext cx="2385934" cy="87834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72789</a:t>
            </a:r>
            <a:endParaRPr lang="es-MX" sz="1200" dirty="0"/>
          </a:p>
        </p:txBody>
      </p:sp>
      <p:cxnSp>
        <p:nvCxnSpPr>
          <p:cNvPr id="37" name="36 Conector recto"/>
          <p:cNvCxnSpPr/>
          <p:nvPr/>
        </p:nvCxnSpPr>
        <p:spPr>
          <a:xfrm>
            <a:off x="2915816" y="4149080"/>
            <a:ext cx="341814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>
            <a:off x="2915816" y="3207846"/>
            <a:ext cx="341814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4"/>
          <p:cNvSpPr txBox="1"/>
          <p:nvPr/>
        </p:nvSpPr>
        <p:spPr>
          <a:xfrm>
            <a:off x="-28084" y="5318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65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940152" y="213969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940152" y="320955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940152" y="428967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07504" y="1412776"/>
            <a:ext cx="58326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323528" y="4797152"/>
            <a:ext cx="2358010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102193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275856" y="2787768"/>
            <a:ext cx="2347562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103127</a:t>
            </a: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275856" y="1772816"/>
            <a:ext cx="2319077" cy="8863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102194</a:t>
            </a: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275856" y="3717032"/>
            <a:ext cx="2376264" cy="8424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104175</a:t>
            </a: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257630" y="4653136"/>
            <a:ext cx="2385940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104177</a:t>
            </a: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6228184" y="1772816"/>
            <a:ext cx="2357454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104178</a:t>
            </a: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6228184" y="2723740"/>
            <a:ext cx="2428881" cy="921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104710</a:t>
            </a:r>
            <a:endParaRPr lang="es-MX" sz="1200" dirty="0"/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6219051" y="3761221"/>
            <a:ext cx="2457405" cy="81990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105389</a:t>
            </a: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6215074" y="4660546"/>
            <a:ext cx="2461382" cy="9286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105391</a:t>
            </a:r>
            <a:endParaRPr lang="es-MX" sz="1200" dirty="0"/>
          </a:p>
        </p:txBody>
      </p:sp>
      <p:cxnSp>
        <p:nvCxnSpPr>
          <p:cNvPr id="45" name="44 Conector recto"/>
          <p:cNvCxnSpPr/>
          <p:nvPr/>
        </p:nvCxnSpPr>
        <p:spPr>
          <a:xfrm>
            <a:off x="5940152" y="1412776"/>
            <a:ext cx="0" cy="36724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07504" y="3068960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07504" y="422108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2915816" y="2199734"/>
            <a:ext cx="341814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2915816" y="3068960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283836" y="836712"/>
            <a:ext cx="2368284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 DE BIBLIOTECAS</a:t>
            </a: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37" name="Rectangle 42"/>
          <p:cNvSpPr>
            <a:spLocks noChangeArrowheads="1"/>
          </p:cNvSpPr>
          <p:nvPr/>
        </p:nvSpPr>
        <p:spPr bwMode="auto">
          <a:xfrm>
            <a:off x="323528" y="3861048"/>
            <a:ext cx="2376264" cy="8572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102192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323528" y="2703219"/>
            <a:ext cx="2357454" cy="10138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 76481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323528" y="1758566"/>
            <a:ext cx="2385934" cy="87834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 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  76480</a:t>
            </a:r>
            <a:endParaRPr lang="es-MX" sz="1200" dirty="0"/>
          </a:p>
        </p:txBody>
      </p:sp>
      <p:cxnSp>
        <p:nvCxnSpPr>
          <p:cNvPr id="46" name="45 Conector recto"/>
          <p:cNvCxnSpPr/>
          <p:nvPr/>
        </p:nvCxnSpPr>
        <p:spPr>
          <a:xfrm>
            <a:off x="107504" y="1412776"/>
            <a:ext cx="0" cy="38884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2915816" y="1412776"/>
            <a:ext cx="0" cy="38884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 flipV="1">
            <a:off x="2915816" y="5301208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 flipV="1">
            <a:off x="5940152" y="5081764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107504" y="5301208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77 Conector recto"/>
          <p:cNvCxnSpPr/>
          <p:nvPr/>
        </p:nvCxnSpPr>
        <p:spPr>
          <a:xfrm flipV="1">
            <a:off x="2915816" y="4217668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uadroTexto 4"/>
          <p:cNvSpPr txBox="1"/>
          <p:nvPr/>
        </p:nvSpPr>
        <p:spPr>
          <a:xfrm>
            <a:off x="19958" y="141457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36669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940152" y="213969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940152" y="320955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940152" y="428967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07504" y="1412776"/>
            <a:ext cx="58326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275856" y="2787768"/>
            <a:ext cx="2347562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105866</a:t>
            </a: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275856" y="1772816"/>
            <a:ext cx="2319077" cy="8863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102195</a:t>
            </a: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6228184" y="1772816"/>
            <a:ext cx="2448272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 105867</a:t>
            </a: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6228184" y="2723740"/>
            <a:ext cx="2428881" cy="921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105868</a:t>
            </a:r>
            <a:endParaRPr lang="es-MX" sz="1200" dirty="0"/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6219051" y="3761221"/>
            <a:ext cx="2457405" cy="81990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105869</a:t>
            </a: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45" name="44 Conector recto"/>
          <p:cNvCxnSpPr/>
          <p:nvPr/>
        </p:nvCxnSpPr>
        <p:spPr>
          <a:xfrm>
            <a:off x="5940152" y="1412776"/>
            <a:ext cx="0" cy="28803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07504" y="3068960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07504" y="422108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2915816" y="2199734"/>
            <a:ext cx="341814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2915816" y="3068960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283836" y="836712"/>
            <a:ext cx="2368284" cy="8572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 DE BIBLIOTECAS</a:t>
            </a: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37" name="Rectangle 42"/>
          <p:cNvSpPr>
            <a:spLocks noChangeArrowheads="1"/>
          </p:cNvSpPr>
          <p:nvPr/>
        </p:nvSpPr>
        <p:spPr bwMode="auto">
          <a:xfrm>
            <a:off x="386402" y="3861048"/>
            <a:ext cx="2313389" cy="8572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102191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395536" y="2703219"/>
            <a:ext cx="2285446" cy="10138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 102183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395536" y="1758566"/>
            <a:ext cx="2285446" cy="87834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85058</a:t>
            </a:r>
            <a:endParaRPr lang="es-MX" sz="1200" dirty="0"/>
          </a:p>
        </p:txBody>
      </p:sp>
      <p:cxnSp>
        <p:nvCxnSpPr>
          <p:cNvPr id="46" name="45 Conector recto"/>
          <p:cNvCxnSpPr/>
          <p:nvPr/>
        </p:nvCxnSpPr>
        <p:spPr>
          <a:xfrm>
            <a:off x="107504" y="1412776"/>
            <a:ext cx="0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2915816" y="1412776"/>
            <a:ext cx="0" cy="16561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4"/>
          <p:cNvSpPr txBox="1"/>
          <p:nvPr/>
        </p:nvSpPr>
        <p:spPr>
          <a:xfrm>
            <a:off x="20252" y="9046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  <p:cxnSp>
        <p:nvCxnSpPr>
          <p:cNvPr id="27" name="52 Conector recto"/>
          <p:cNvCxnSpPr/>
          <p:nvPr/>
        </p:nvCxnSpPr>
        <p:spPr>
          <a:xfrm>
            <a:off x="107504" y="2192322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776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General de Desarrollo Social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277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2332" y="35398"/>
            <a:ext cx="6059016" cy="1143000"/>
          </a:xfrm>
        </p:spPr>
        <p:txBody>
          <a:bodyPr>
            <a:noAutofit/>
          </a:bodyPr>
          <a:lstStyle/>
          <a:p>
            <a:pPr algn="l"/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</a:t>
            </a:r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 de  General de Desarrollo Social</a:t>
            </a:r>
            <a:endParaRPr lang="en-US" sz="35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807804" y="1274337"/>
            <a:ext cx="35283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Director General Desarrollo Social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110397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6" name="15 Conector recto"/>
          <p:cNvCxnSpPr>
            <a:stCxn id="5" idx="2"/>
          </p:cNvCxnSpPr>
          <p:nvPr/>
        </p:nvCxnSpPr>
        <p:spPr>
          <a:xfrm>
            <a:off x="4572000" y="1736002"/>
            <a:ext cx="36004" cy="36379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flipH="1">
            <a:off x="4067944" y="213285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2411760" y="1916833"/>
            <a:ext cx="1656184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Secretaria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63423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4" name="23 Conector recto"/>
          <p:cNvCxnSpPr/>
          <p:nvPr/>
        </p:nvCxnSpPr>
        <p:spPr>
          <a:xfrm flipH="1">
            <a:off x="3131840" y="2996952"/>
            <a:ext cx="28083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1907704" y="2708920"/>
            <a:ext cx="1224136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Administrativo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112549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9" name="28 Conector recto"/>
          <p:cNvCxnSpPr/>
          <p:nvPr/>
        </p:nvCxnSpPr>
        <p:spPr>
          <a:xfrm flipH="1">
            <a:off x="1619672" y="2996952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29 CuadroTexto"/>
          <p:cNvSpPr txBox="1"/>
          <p:nvPr/>
        </p:nvSpPr>
        <p:spPr>
          <a:xfrm>
            <a:off x="179512" y="2708920"/>
            <a:ext cx="1440160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General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113761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5940152" y="2708920"/>
            <a:ext cx="1224136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Operativo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110356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3" name="32 Conector recto"/>
          <p:cNvCxnSpPr/>
          <p:nvPr/>
        </p:nvCxnSpPr>
        <p:spPr>
          <a:xfrm flipH="1">
            <a:off x="7164288" y="2996952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33 CuadroTexto"/>
          <p:cNvSpPr txBox="1"/>
          <p:nvPr/>
        </p:nvSpPr>
        <p:spPr>
          <a:xfrm>
            <a:off x="7452320" y="2708920"/>
            <a:ext cx="1440160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Vivienda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110343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6" name="35 Conector recto"/>
          <p:cNvCxnSpPr/>
          <p:nvPr/>
        </p:nvCxnSpPr>
        <p:spPr>
          <a:xfrm flipH="1">
            <a:off x="3177369" y="4087286"/>
            <a:ext cx="216024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38 CuadroTexto"/>
          <p:cNvSpPr txBox="1"/>
          <p:nvPr/>
        </p:nvSpPr>
        <p:spPr>
          <a:xfrm>
            <a:off x="1970770" y="3764359"/>
            <a:ext cx="1674068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Huertos y Enlace CMT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113774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5387677" y="3787204"/>
            <a:ext cx="1872208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Talleres de oficio y Control de almacén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110344</a:t>
            </a:r>
          </a:p>
        </p:txBody>
      </p:sp>
      <p:cxnSp>
        <p:nvCxnSpPr>
          <p:cNvPr id="41" name="40 Conector recto"/>
          <p:cNvCxnSpPr/>
          <p:nvPr/>
        </p:nvCxnSpPr>
        <p:spPr>
          <a:xfrm flipH="1">
            <a:off x="1673796" y="4064441"/>
            <a:ext cx="288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 flipH="1">
            <a:off x="7255489" y="4087286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42 CuadroTexto"/>
          <p:cNvSpPr txBox="1"/>
          <p:nvPr/>
        </p:nvSpPr>
        <p:spPr>
          <a:xfrm>
            <a:off x="179512" y="3764359"/>
            <a:ext cx="1512168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Capacitación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113773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7536632" y="3787204"/>
            <a:ext cx="1368152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Gestoría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110335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7" name="46 Conector recto"/>
          <p:cNvCxnSpPr/>
          <p:nvPr/>
        </p:nvCxnSpPr>
        <p:spPr>
          <a:xfrm flipH="1">
            <a:off x="3261209" y="5368404"/>
            <a:ext cx="237626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47 CuadroTexto"/>
          <p:cNvSpPr txBox="1"/>
          <p:nvPr/>
        </p:nvSpPr>
        <p:spPr>
          <a:xfrm>
            <a:off x="1749041" y="5068322"/>
            <a:ext cx="1512168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Brigadas Sociales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110338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626571" y="5068322"/>
            <a:ext cx="1512168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Eventos Especiales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Vacante 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  <p:cxnSp>
        <p:nvCxnSpPr>
          <p:cNvPr id="28" name="27 Conector recto"/>
          <p:cNvCxnSpPr/>
          <p:nvPr/>
        </p:nvCxnSpPr>
        <p:spPr>
          <a:xfrm flipH="1">
            <a:off x="4449341" y="213285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CuadroTexto"/>
          <p:cNvSpPr txBox="1"/>
          <p:nvPr/>
        </p:nvSpPr>
        <p:spPr>
          <a:xfrm>
            <a:off x="4953397" y="1916833"/>
            <a:ext cx="1656184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Analista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112099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56849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0" y="103719"/>
            <a:ext cx="648072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 pitchFamily="34" charset="0"/>
                <a:ea typeface="MS Gothic" panose="020B0609070205080204" pitchFamily="49" charset="-128"/>
                <a:cs typeface="Arial" pitchFamily="34" charset="0"/>
              </a:rPr>
              <a:t>Coordinación Administrativa</a:t>
            </a:r>
            <a:endParaRPr lang="es-ES" sz="35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endParaRPr lang="en-US" sz="3500" dirty="0"/>
          </a:p>
        </p:txBody>
      </p:sp>
      <p:sp>
        <p:nvSpPr>
          <p:cNvPr id="9" name="8 CuadroTexto"/>
          <p:cNvSpPr txBox="1"/>
          <p:nvPr/>
        </p:nvSpPr>
        <p:spPr>
          <a:xfrm>
            <a:off x="3131840" y="1384900"/>
            <a:ext cx="216024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Administrativo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112549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0" name="9 Conector recto"/>
          <p:cNvCxnSpPr>
            <a:stCxn id="9" idx="2"/>
          </p:cNvCxnSpPr>
          <p:nvPr/>
        </p:nvCxnSpPr>
        <p:spPr>
          <a:xfrm>
            <a:off x="4211960" y="1846565"/>
            <a:ext cx="0" cy="24186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>
            <a:off x="3203848" y="2708920"/>
            <a:ext cx="10081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1547664" y="2492896"/>
            <a:ext cx="1656184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Chofer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18235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7" name="16 Conector recto"/>
          <p:cNvCxnSpPr/>
          <p:nvPr/>
        </p:nvCxnSpPr>
        <p:spPr>
          <a:xfrm flipH="1">
            <a:off x="683568" y="4149080"/>
            <a:ext cx="748883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421196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3563888" y="4581128"/>
            <a:ext cx="1440160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Administrativo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101016</a:t>
            </a:r>
          </a:p>
        </p:txBody>
      </p:sp>
      <p:cxnSp>
        <p:nvCxnSpPr>
          <p:cNvPr id="23" name="22 Conector recto"/>
          <p:cNvCxnSpPr/>
          <p:nvPr/>
        </p:nvCxnSpPr>
        <p:spPr>
          <a:xfrm>
            <a:off x="241176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23 CuadroTexto"/>
          <p:cNvSpPr txBox="1"/>
          <p:nvPr/>
        </p:nvSpPr>
        <p:spPr>
          <a:xfrm>
            <a:off x="1763688" y="4581128"/>
            <a:ext cx="1440160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Administrativo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105047</a:t>
            </a:r>
          </a:p>
        </p:txBody>
      </p:sp>
      <p:cxnSp>
        <p:nvCxnSpPr>
          <p:cNvPr id="26" name="25 Conector recto"/>
          <p:cNvCxnSpPr/>
          <p:nvPr/>
        </p:nvCxnSpPr>
        <p:spPr>
          <a:xfrm>
            <a:off x="683568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251520" y="4581128"/>
            <a:ext cx="1224135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Administrativo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22226</a:t>
            </a:r>
          </a:p>
        </p:txBody>
      </p:sp>
      <p:cxnSp>
        <p:nvCxnSpPr>
          <p:cNvPr id="28" name="27 Conector recto"/>
          <p:cNvCxnSpPr/>
          <p:nvPr/>
        </p:nvCxnSpPr>
        <p:spPr>
          <a:xfrm>
            <a:off x="601216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5364088" y="4581128"/>
            <a:ext cx="1512168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85524</a:t>
            </a:r>
          </a:p>
        </p:txBody>
      </p:sp>
      <p:sp>
        <p:nvSpPr>
          <p:cNvPr id="30" name="29 CuadroTexto"/>
          <p:cNvSpPr txBox="1"/>
          <p:nvPr/>
        </p:nvSpPr>
        <p:spPr>
          <a:xfrm>
            <a:off x="7308304" y="4581128"/>
            <a:ext cx="144016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113113</a:t>
            </a:r>
          </a:p>
        </p:txBody>
      </p:sp>
      <p:cxnSp>
        <p:nvCxnSpPr>
          <p:cNvPr id="31" name="30 Conector recto"/>
          <p:cNvCxnSpPr/>
          <p:nvPr/>
        </p:nvCxnSpPr>
        <p:spPr>
          <a:xfrm>
            <a:off x="817240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  <p:cxnSp>
        <p:nvCxnSpPr>
          <p:cNvPr id="20" name="19 Conector recto"/>
          <p:cNvCxnSpPr/>
          <p:nvPr/>
        </p:nvCxnSpPr>
        <p:spPr>
          <a:xfrm flipH="1">
            <a:off x="4211960" y="2708339"/>
            <a:ext cx="10081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24 CuadroTexto"/>
          <p:cNvSpPr txBox="1"/>
          <p:nvPr/>
        </p:nvSpPr>
        <p:spPr>
          <a:xfrm>
            <a:off x="5202188" y="2493476"/>
            <a:ext cx="1656184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Analista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112098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27584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41911" y="44550"/>
            <a:ext cx="6109365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Capacitación</a:t>
            </a:r>
            <a:endParaRPr lang="es-ES" sz="35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275856" y="1268760"/>
            <a:ext cx="1872208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Capacitación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113528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347864" y="2492896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 de Capacitación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110526</a:t>
            </a:r>
          </a:p>
        </p:txBody>
      </p:sp>
      <p:cxnSp>
        <p:nvCxnSpPr>
          <p:cNvPr id="6" name="5 Conector recto"/>
          <p:cNvCxnSpPr>
            <a:stCxn id="4" idx="2"/>
          </p:cNvCxnSpPr>
          <p:nvPr/>
        </p:nvCxnSpPr>
        <p:spPr>
          <a:xfrm>
            <a:off x="4211960" y="1915091"/>
            <a:ext cx="0" cy="57780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"/>
          <p:cNvCxnSpPr>
            <a:stCxn id="5" idx="2"/>
          </p:cNvCxnSpPr>
          <p:nvPr/>
        </p:nvCxnSpPr>
        <p:spPr>
          <a:xfrm>
            <a:off x="4211960" y="2923783"/>
            <a:ext cx="0" cy="12252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1403648" y="4149080"/>
            <a:ext cx="561662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827584" y="4725144"/>
            <a:ext cx="1368152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Profesional especialista 1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102396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156176" y="4725144"/>
            <a:ext cx="1440160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Profesional Especialista 1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102397</a:t>
            </a:r>
            <a:endParaRPr lang="es-MX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" name="13 Conector recto"/>
          <p:cNvCxnSpPr/>
          <p:nvPr/>
        </p:nvCxnSpPr>
        <p:spPr>
          <a:xfrm>
            <a:off x="1403648" y="4149080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7020272" y="4149080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522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3347864" y="764704"/>
            <a:ext cx="2088232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464006" y="775825"/>
            <a:ext cx="13625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/>
              <a:t>                   Director</a:t>
            </a:r>
          </a:p>
          <a:p>
            <a:r>
              <a:rPr lang="es-MX" sz="1200" dirty="0" smtClean="0"/>
              <a:t>                    110067</a:t>
            </a:r>
          </a:p>
          <a:p>
            <a:endParaRPr lang="es-MX" sz="1200" b="1" dirty="0"/>
          </a:p>
        </p:txBody>
      </p:sp>
      <p:cxnSp>
        <p:nvCxnSpPr>
          <p:cNvPr id="9" name="8 Conector recto"/>
          <p:cNvCxnSpPr/>
          <p:nvPr/>
        </p:nvCxnSpPr>
        <p:spPr>
          <a:xfrm>
            <a:off x="4377076" y="1340768"/>
            <a:ext cx="0" cy="5040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1147938" y="1844824"/>
            <a:ext cx="630438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4377076" y="1844824"/>
            <a:ext cx="0" cy="13681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107504" y="2060848"/>
            <a:ext cx="2088232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1147938" y="1844824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"/>
          <p:cNvSpPr/>
          <p:nvPr/>
        </p:nvSpPr>
        <p:spPr>
          <a:xfrm>
            <a:off x="2420083" y="2025628"/>
            <a:ext cx="1633806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20" name="19 Conector recto"/>
          <p:cNvCxnSpPr/>
          <p:nvPr/>
        </p:nvCxnSpPr>
        <p:spPr>
          <a:xfrm>
            <a:off x="7459064" y="1844824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238549" y="2060848"/>
            <a:ext cx="19125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/>
              <a:t>Coordinador Administrativo</a:t>
            </a:r>
          </a:p>
          <a:p>
            <a:r>
              <a:rPr lang="es-MX" sz="1200" dirty="0" smtClean="0"/>
              <a:t>                      100265</a:t>
            </a:r>
          </a:p>
          <a:p>
            <a:endParaRPr lang="es-MX" sz="1200" b="1" dirty="0"/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4031778" y="2348880"/>
            <a:ext cx="6905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Rectángulo"/>
          <p:cNvSpPr/>
          <p:nvPr/>
        </p:nvSpPr>
        <p:spPr>
          <a:xfrm>
            <a:off x="6621051" y="2060848"/>
            <a:ext cx="1865850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268964" y="3025758"/>
            <a:ext cx="1713468" cy="61882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26" name="25 Conector recto"/>
          <p:cNvCxnSpPr/>
          <p:nvPr/>
        </p:nvCxnSpPr>
        <p:spPr>
          <a:xfrm flipH="1">
            <a:off x="4044912" y="3205897"/>
            <a:ext cx="6905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Rectángulo"/>
          <p:cNvSpPr/>
          <p:nvPr/>
        </p:nvSpPr>
        <p:spPr>
          <a:xfrm>
            <a:off x="2404063" y="2924944"/>
            <a:ext cx="1649826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34" name="33 Conector recto"/>
          <p:cNvCxnSpPr>
            <a:stCxn id="21" idx="2"/>
          </p:cNvCxnSpPr>
          <p:nvPr/>
        </p:nvCxnSpPr>
        <p:spPr>
          <a:xfrm>
            <a:off x="1149215" y="2661012"/>
            <a:ext cx="0" cy="3853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Rectángulo"/>
          <p:cNvSpPr/>
          <p:nvPr/>
        </p:nvSpPr>
        <p:spPr>
          <a:xfrm>
            <a:off x="324655" y="4054424"/>
            <a:ext cx="1693369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324655" y="5048633"/>
            <a:ext cx="1693369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2361929" y="2962974"/>
            <a:ext cx="1713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/>
              <a:t>    </a:t>
            </a:r>
            <a:r>
              <a:rPr lang="es-MX" sz="1200" dirty="0" smtClean="0"/>
              <a:t>Oficial Administrativo</a:t>
            </a:r>
          </a:p>
          <a:p>
            <a:r>
              <a:rPr lang="es-MX" sz="1200" dirty="0" smtClean="0"/>
              <a:t>                  61008</a:t>
            </a:r>
          </a:p>
          <a:p>
            <a:endParaRPr lang="es-MX" sz="1200" b="1" dirty="0"/>
          </a:p>
        </p:txBody>
      </p:sp>
      <p:sp>
        <p:nvSpPr>
          <p:cNvPr id="48" name="47 CuadroTexto"/>
          <p:cNvSpPr txBox="1"/>
          <p:nvPr/>
        </p:nvSpPr>
        <p:spPr>
          <a:xfrm>
            <a:off x="2264822" y="2101145"/>
            <a:ext cx="2041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            Secretaria(o) A       </a:t>
            </a:r>
          </a:p>
          <a:p>
            <a:r>
              <a:rPr lang="es-MX" sz="1200" dirty="0" smtClean="0"/>
              <a:t>                      8097</a:t>
            </a:r>
            <a:endParaRPr lang="es-MX" sz="1200" dirty="0"/>
          </a:p>
        </p:txBody>
      </p:sp>
      <p:sp>
        <p:nvSpPr>
          <p:cNvPr id="49" name="48 CuadroTexto"/>
          <p:cNvSpPr txBox="1"/>
          <p:nvPr/>
        </p:nvSpPr>
        <p:spPr>
          <a:xfrm>
            <a:off x="6782588" y="2081675"/>
            <a:ext cx="18061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/>
              <a:t>Coordinador de Proyectos</a:t>
            </a:r>
          </a:p>
          <a:p>
            <a:r>
              <a:rPr lang="es-MX" sz="1200" dirty="0" smtClean="0"/>
              <a:t>              112764</a:t>
            </a:r>
          </a:p>
          <a:p>
            <a:endParaRPr lang="es-MX" sz="1200" b="1" dirty="0"/>
          </a:p>
        </p:txBody>
      </p:sp>
      <p:sp>
        <p:nvSpPr>
          <p:cNvPr id="50" name="49 CuadroTexto"/>
          <p:cNvSpPr txBox="1"/>
          <p:nvPr/>
        </p:nvSpPr>
        <p:spPr>
          <a:xfrm>
            <a:off x="209277" y="4119017"/>
            <a:ext cx="22108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/>
              <a:t>      </a:t>
            </a:r>
            <a:r>
              <a:rPr lang="es-MX" sz="1200" dirty="0" smtClean="0"/>
              <a:t>Profesional  Especialista                     </a:t>
            </a:r>
            <a:endParaRPr lang="es-MX" sz="1200" dirty="0"/>
          </a:p>
          <a:p>
            <a:r>
              <a:rPr lang="es-MX" sz="1200" dirty="0" smtClean="0"/>
              <a:t>                      102726</a:t>
            </a:r>
          </a:p>
          <a:p>
            <a:r>
              <a:rPr lang="es-MX" sz="1200" dirty="0" smtClean="0"/>
              <a:t>        </a:t>
            </a:r>
          </a:p>
          <a:p>
            <a:endParaRPr lang="es-MX" sz="1200" b="1" dirty="0"/>
          </a:p>
        </p:txBody>
      </p:sp>
      <p:sp>
        <p:nvSpPr>
          <p:cNvPr id="51" name="50 CuadroTexto"/>
          <p:cNvSpPr txBox="1"/>
          <p:nvPr/>
        </p:nvSpPr>
        <p:spPr>
          <a:xfrm>
            <a:off x="91552" y="5024533"/>
            <a:ext cx="22108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/>
              <a:t>           </a:t>
            </a:r>
            <a:r>
              <a:rPr lang="es-MX" sz="1200" dirty="0" smtClean="0"/>
              <a:t>Oficial Administrativo </a:t>
            </a:r>
          </a:p>
          <a:p>
            <a:r>
              <a:rPr lang="es-MX" sz="1200" dirty="0" smtClean="0"/>
              <a:t>                        41456</a:t>
            </a:r>
          </a:p>
          <a:p>
            <a:endParaRPr lang="es-MX" sz="1200" dirty="0"/>
          </a:p>
        </p:txBody>
      </p:sp>
      <p:sp>
        <p:nvSpPr>
          <p:cNvPr id="52" name="51 CuadroTexto"/>
          <p:cNvSpPr txBox="1"/>
          <p:nvPr/>
        </p:nvSpPr>
        <p:spPr>
          <a:xfrm>
            <a:off x="317638" y="3110976"/>
            <a:ext cx="1713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/>
              <a:t>      </a:t>
            </a:r>
            <a:r>
              <a:rPr lang="es-MX" sz="1200" dirty="0" smtClean="0"/>
              <a:t>Jefe Administrativo</a:t>
            </a:r>
          </a:p>
          <a:p>
            <a:r>
              <a:rPr lang="es-MX" sz="1200" dirty="0" smtClean="0"/>
              <a:t>                 112112</a:t>
            </a:r>
          </a:p>
          <a:p>
            <a:endParaRPr lang="es-MX" sz="1200" b="1" dirty="0"/>
          </a:p>
        </p:txBody>
      </p:sp>
      <p:sp>
        <p:nvSpPr>
          <p:cNvPr id="53" name="52 CuadroTexto"/>
          <p:cNvSpPr txBox="1"/>
          <p:nvPr/>
        </p:nvSpPr>
        <p:spPr>
          <a:xfrm>
            <a:off x="4745902" y="2900844"/>
            <a:ext cx="1897672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b="1" dirty="0" smtClean="0"/>
              <a:t>                 </a:t>
            </a:r>
            <a:r>
              <a:rPr lang="es-MX" sz="1200" dirty="0" smtClean="0"/>
              <a:t>Chofer</a:t>
            </a:r>
          </a:p>
          <a:p>
            <a:r>
              <a:rPr lang="es-MX" sz="1200" dirty="0" smtClean="0"/>
              <a:t>                   43773    </a:t>
            </a:r>
          </a:p>
          <a:p>
            <a:endParaRPr lang="es-MX" sz="1200" dirty="0"/>
          </a:p>
        </p:txBody>
      </p:sp>
      <p:sp>
        <p:nvSpPr>
          <p:cNvPr id="33" name="CuadroTexto 4"/>
          <p:cNvSpPr txBox="1"/>
          <p:nvPr/>
        </p:nvSpPr>
        <p:spPr>
          <a:xfrm>
            <a:off x="0" y="43361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4754026" y="2126735"/>
            <a:ext cx="1713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/>
              <a:t> </a:t>
            </a:r>
            <a:r>
              <a:rPr lang="es-MX" sz="1200" dirty="0" smtClean="0"/>
              <a:t>Auxiliar  Administrativo</a:t>
            </a:r>
          </a:p>
          <a:p>
            <a:r>
              <a:rPr lang="es-MX" sz="1200" dirty="0" smtClean="0"/>
              <a:t>                 105883</a:t>
            </a:r>
          </a:p>
          <a:p>
            <a:endParaRPr lang="es-MX" sz="1200" b="1" dirty="0"/>
          </a:p>
        </p:txBody>
      </p:sp>
      <p:sp>
        <p:nvSpPr>
          <p:cNvPr id="37" name="36 Rectángulo"/>
          <p:cNvSpPr/>
          <p:nvPr/>
        </p:nvSpPr>
        <p:spPr>
          <a:xfrm>
            <a:off x="4736162" y="2058877"/>
            <a:ext cx="1649826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38" name="37 Conector recto"/>
          <p:cNvCxnSpPr/>
          <p:nvPr/>
        </p:nvCxnSpPr>
        <p:spPr>
          <a:xfrm>
            <a:off x="1140517" y="362237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>
            <a:off x="1125698" y="4630488"/>
            <a:ext cx="8325" cy="4109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39719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69756"/>
            <a:ext cx="6109365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Capacitación</a:t>
            </a:r>
            <a:endParaRPr lang="es-ES" sz="3500" dirty="0">
              <a:solidFill>
                <a:srgbClr val="00B05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347864" y="1268760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 de Capacitación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110526</a:t>
            </a:r>
          </a:p>
        </p:txBody>
      </p:sp>
      <p:cxnSp>
        <p:nvCxnSpPr>
          <p:cNvPr id="6" name="5 Conector recto"/>
          <p:cNvCxnSpPr>
            <a:stCxn id="5" idx="2"/>
          </p:cNvCxnSpPr>
          <p:nvPr/>
        </p:nvCxnSpPr>
        <p:spPr>
          <a:xfrm>
            <a:off x="4211960" y="1730425"/>
            <a:ext cx="0" cy="25841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1043608" y="1988840"/>
            <a:ext cx="64087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1043608" y="1988840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211960" y="1916832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452320" y="1988840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251520" y="2276872"/>
            <a:ext cx="180020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113118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347864" y="2204864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113230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6480212" y="2276872"/>
            <a:ext cx="198022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113449</a:t>
            </a:r>
          </a:p>
        </p:txBody>
      </p:sp>
      <p:cxnSp>
        <p:nvCxnSpPr>
          <p:cNvPr id="18" name="17 Conector recto"/>
          <p:cNvCxnSpPr/>
          <p:nvPr/>
        </p:nvCxnSpPr>
        <p:spPr>
          <a:xfrm>
            <a:off x="1043608" y="2707759"/>
            <a:ext cx="0" cy="3853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23 Conector recto"/>
          <p:cNvCxnSpPr>
            <a:stCxn id="45" idx="2"/>
          </p:cNvCxnSpPr>
          <p:nvPr/>
        </p:nvCxnSpPr>
        <p:spPr>
          <a:xfrm flipH="1">
            <a:off x="4206441" y="4268127"/>
            <a:ext cx="5519" cy="555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7478309" y="4414347"/>
            <a:ext cx="0" cy="2378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261839" y="3093060"/>
            <a:ext cx="180020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113119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3347864" y="3021052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113357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6480212" y="3129064"/>
            <a:ext cx="198022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113450</a:t>
            </a:r>
          </a:p>
        </p:txBody>
      </p:sp>
      <p:cxnSp>
        <p:nvCxnSpPr>
          <p:cNvPr id="29" name="28 Conector recto"/>
          <p:cNvCxnSpPr/>
          <p:nvPr/>
        </p:nvCxnSpPr>
        <p:spPr>
          <a:xfrm>
            <a:off x="1043608" y="3554725"/>
            <a:ext cx="0" cy="523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29 Conector recto"/>
          <p:cNvCxnSpPr>
            <a:stCxn id="27" idx="2"/>
          </p:cNvCxnSpPr>
          <p:nvPr/>
        </p:nvCxnSpPr>
        <p:spPr>
          <a:xfrm flipH="1">
            <a:off x="4206441" y="3451939"/>
            <a:ext cx="5519" cy="3853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stCxn id="28" idx="2"/>
            <a:endCxn id="34" idx="0"/>
          </p:cNvCxnSpPr>
          <p:nvPr/>
        </p:nvCxnSpPr>
        <p:spPr>
          <a:xfrm>
            <a:off x="7470322" y="3559951"/>
            <a:ext cx="0" cy="4105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31 CuadroTexto"/>
          <p:cNvSpPr txBox="1"/>
          <p:nvPr/>
        </p:nvSpPr>
        <p:spPr>
          <a:xfrm>
            <a:off x="251520" y="4087735"/>
            <a:ext cx="180020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113121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3347864" y="4823729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113359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6480212" y="3970513"/>
            <a:ext cx="198022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113451</a:t>
            </a:r>
          </a:p>
        </p:txBody>
      </p:sp>
      <p:cxnSp>
        <p:nvCxnSpPr>
          <p:cNvPr id="35" name="34 Conector recto"/>
          <p:cNvCxnSpPr/>
          <p:nvPr/>
        </p:nvCxnSpPr>
        <p:spPr>
          <a:xfrm>
            <a:off x="1043608" y="4518622"/>
            <a:ext cx="0" cy="39774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35 Conector recto"/>
          <p:cNvCxnSpPr>
            <a:stCxn id="16" idx="2"/>
          </p:cNvCxnSpPr>
          <p:nvPr/>
        </p:nvCxnSpPr>
        <p:spPr>
          <a:xfrm flipH="1">
            <a:off x="4206441" y="2635751"/>
            <a:ext cx="5519" cy="3853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stCxn id="17" idx="2"/>
            <a:endCxn id="28" idx="0"/>
          </p:cNvCxnSpPr>
          <p:nvPr/>
        </p:nvCxnSpPr>
        <p:spPr>
          <a:xfrm>
            <a:off x="7470322" y="2707759"/>
            <a:ext cx="0" cy="42130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37 CuadroTexto"/>
          <p:cNvSpPr txBox="1"/>
          <p:nvPr/>
        </p:nvSpPr>
        <p:spPr>
          <a:xfrm>
            <a:off x="251520" y="5639916"/>
            <a:ext cx="180020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113229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347864" y="5639917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113360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6480212" y="4608285"/>
            <a:ext cx="198022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113452</a:t>
            </a:r>
          </a:p>
        </p:txBody>
      </p:sp>
      <p:cxnSp>
        <p:nvCxnSpPr>
          <p:cNvPr id="41" name="40 Conector recto"/>
          <p:cNvCxnSpPr/>
          <p:nvPr/>
        </p:nvCxnSpPr>
        <p:spPr>
          <a:xfrm>
            <a:off x="1043608" y="5347250"/>
            <a:ext cx="0" cy="2926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41 Conector recto"/>
          <p:cNvCxnSpPr>
            <a:stCxn id="33" idx="2"/>
          </p:cNvCxnSpPr>
          <p:nvPr/>
        </p:nvCxnSpPr>
        <p:spPr>
          <a:xfrm>
            <a:off x="4211960" y="5254616"/>
            <a:ext cx="0" cy="3853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43 CuadroTexto"/>
          <p:cNvSpPr txBox="1"/>
          <p:nvPr/>
        </p:nvSpPr>
        <p:spPr>
          <a:xfrm>
            <a:off x="251520" y="4916363"/>
            <a:ext cx="180020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113218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347864" y="3837240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113358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9" name="48 Conector recto"/>
          <p:cNvCxnSpPr>
            <a:stCxn id="40" idx="2"/>
          </p:cNvCxnSpPr>
          <p:nvPr/>
        </p:nvCxnSpPr>
        <p:spPr>
          <a:xfrm>
            <a:off x="7470322" y="5069950"/>
            <a:ext cx="7987" cy="2070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55 CuadroTexto"/>
          <p:cNvSpPr txBox="1"/>
          <p:nvPr/>
        </p:nvSpPr>
        <p:spPr>
          <a:xfrm>
            <a:off x="6480212" y="5277038"/>
            <a:ext cx="198022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113453</a:t>
            </a:r>
          </a:p>
        </p:txBody>
      </p:sp>
    </p:spTree>
    <p:extLst>
      <p:ext uri="{BB962C8B-B14F-4D97-AF65-F5344CB8AC3E}">
        <p14:creationId xmlns:p14="http://schemas.microsoft.com/office/powerpoint/2010/main" val="374828543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-4455" y="46681"/>
            <a:ext cx="6109365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Capacitación</a:t>
            </a:r>
            <a:endParaRPr lang="es-ES" sz="3500" dirty="0">
              <a:solidFill>
                <a:srgbClr val="00B05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347864" y="1242134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 de Capacitación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110526</a:t>
            </a:r>
          </a:p>
        </p:txBody>
      </p:sp>
      <p:cxnSp>
        <p:nvCxnSpPr>
          <p:cNvPr id="6" name="5 Conector recto"/>
          <p:cNvCxnSpPr/>
          <p:nvPr/>
        </p:nvCxnSpPr>
        <p:spPr>
          <a:xfrm>
            <a:off x="4211960" y="1700808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1043608" y="1988840"/>
            <a:ext cx="64087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1043608" y="1988840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211960" y="1916832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452320" y="1988840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251520" y="2276872"/>
            <a:ext cx="180020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110734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347864" y="2204864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112496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6480212" y="2276872"/>
            <a:ext cx="198022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113114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8" name="17 Conector recto"/>
          <p:cNvCxnSpPr/>
          <p:nvPr/>
        </p:nvCxnSpPr>
        <p:spPr>
          <a:xfrm>
            <a:off x="1043608" y="2707759"/>
            <a:ext cx="0" cy="3853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23 Conector recto"/>
          <p:cNvCxnSpPr>
            <a:stCxn id="45" idx="2"/>
          </p:cNvCxnSpPr>
          <p:nvPr/>
        </p:nvCxnSpPr>
        <p:spPr>
          <a:xfrm flipH="1">
            <a:off x="4206441" y="4268127"/>
            <a:ext cx="5519" cy="555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7478309" y="4414347"/>
            <a:ext cx="0" cy="2378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261839" y="3093060"/>
            <a:ext cx="180020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111283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3347864" y="3021052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110749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6480212" y="3129064"/>
            <a:ext cx="198022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113115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9" name="28 Conector recto"/>
          <p:cNvCxnSpPr/>
          <p:nvPr/>
        </p:nvCxnSpPr>
        <p:spPr>
          <a:xfrm>
            <a:off x="1043608" y="3523947"/>
            <a:ext cx="0" cy="5545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29 Conector recto"/>
          <p:cNvCxnSpPr>
            <a:stCxn id="27" idx="2"/>
          </p:cNvCxnSpPr>
          <p:nvPr/>
        </p:nvCxnSpPr>
        <p:spPr>
          <a:xfrm flipH="1">
            <a:off x="4206441" y="3451939"/>
            <a:ext cx="5519" cy="3853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stCxn id="28" idx="2"/>
            <a:endCxn id="34" idx="0"/>
          </p:cNvCxnSpPr>
          <p:nvPr/>
        </p:nvCxnSpPr>
        <p:spPr>
          <a:xfrm>
            <a:off x="7470322" y="3590729"/>
            <a:ext cx="0" cy="3797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31 CuadroTexto"/>
          <p:cNvSpPr txBox="1"/>
          <p:nvPr/>
        </p:nvSpPr>
        <p:spPr>
          <a:xfrm>
            <a:off x="251520" y="4087735"/>
            <a:ext cx="180020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110739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3347864" y="4823729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110753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6480212" y="3970513"/>
            <a:ext cx="198022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111281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5" name="34 Conector recto"/>
          <p:cNvCxnSpPr/>
          <p:nvPr/>
        </p:nvCxnSpPr>
        <p:spPr>
          <a:xfrm>
            <a:off x="1043608" y="4518622"/>
            <a:ext cx="0" cy="39774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35 Conector recto"/>
          <p:cNvCxnSpPr>
            <a:stCxn id="16" idx="2"/>
          </p:cNvCxnSpPr>
          <p:nvPr/>
        </p:nvCxnSpPr>
        <p:spPr>
          <a:xfrm flipH="1">
            <a:off x="4206441" y="2635751"/>
            <a:ext cx="5519" cy="3853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stCxn id="17" idx="2"/>
            <a:endCxn id="28" idx="0"/>
          </p:cNvCxnSpPr>
          <p:nvPr/>
        </p:nvCxnSpPr>
        <p:spPr>
          <a:xfrm>
            <a:off x="7470322" y="2707759"/>
            <a:ext cx="0" cy="42130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37 CuadroTexto"/>
          <p:cNvSpPr txBox="1"/>
          <p:nvPr/>
        </p:nvSpPr>
        <p:spPr>
          <a:xfrm>
            <a:off x="244252" y="5901828"/>
            <a:ext cx="180020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110740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347864" y="5639917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111280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6480212" y="4608285"/>
            <a:ext cx="198022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111282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1" name="40 Conector recto"/>
          <p:cNvCxnSpPr/>
          <p:nvPr/>
        </p:nvCxnSpPr>
        <p:spPr>
          <a:xfrm>
            <a:off x="1043608" y="5347250"/>
            <a:ext cx="1935" cy="5545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41 Conector recto"/>
          <p:cNvCxnSpPr>
            <a:stCxn id="33" idx="2"/>
          </p:cNvCxnSpPr>
          <p:nvPr/>
        </p:nvCxnSpPr>
        <p:spPr>
          <a:xfrm>
            <a:off x="4211960" y="5254616"/>
            <a:ext cx="0" cy="3853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43 CuadroTexto"/>
          <p:cNvSpPr txBox="1"/>
          <p:nvPr/>
        </p:nvSpPr>
        <p:spPr>
          <a:xfrm>
            <a:off x="251520" y="4916363"/>
            <a:ext cx="180020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110742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347864" y="3837240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110748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0" name="49 Conector recto"/>
          <p:cNvCxnSpPr>
            <a:endCxn id="51" idx="3"/>
          </p:cNvCxnSpPr>
          <p:nvPr/>
        </p:nvCxnSpPr>
        <p:spPr>
          <a:xfrm flipH="1">
            <a:off x="1945643" y="1494075"/>
            <a:ext cx="1402221" cy="766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50 CuadroTexto"/>
          <p:cNvSpPr txBox="1"/>
          <p:nvPr/>
        </p:nvSpPr>
        <p:spPr>
          <a:xfrm>
            <a:off x="261839" y="1242802"/>
            <a:ext cx="1683804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113116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2" name="51 Conector recto"/>
          <p:cNvCxnSpPr/>
          <p:nvPr/>
        </p:nvCxnSpPr>
        <p:spPr>
          <a:xfrm>
            <a:off x="1045543" y="1717184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 flipH="1">
            <a:off x="5098207" y="1501741"/>
            <a:ext cx="1402221" cy="766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53 CuadroTexto"/>
          <p:cNvSpPr txBox="1"/>
          <p:nvPr/>
        </p:nvSpPr>
        <p:spPr>
          <a:xfrm>
            <a:off x="6478277" y="1239143"/>
            <a:ext cx="180020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113117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5" name="54 Conector recto"/>
          <p:cNvCxnSpPr/>
          <p:nvPr/>
        </p:nvCxnSpPr>
        <p:spPr>
          <a:xfrm>
            <a:off x="7453479" y="1700808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093279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106904"/>
            <a:ext cx="6109365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Capacitación</a:t>
            </a:r>
            <a:endParaRPr lang="es-ES" sz="3500" dirty="0">
              <a:solidFill>
                <a:srgbClr val="00B05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347864" y="1240186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 de Capacitación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110526</a:t>
            </a:r>
          </a:p>
        </p:txBody>
      </p:sp>
      <p:cxnSp>
        <p:nvCxnSpPr>
          <p:cNvPr id="6" name="5 Conector recto"/>
          <p:cNvCxnSpPr/>
          <p:nvPr/>
        </p:nvCxnSpPr>
        <p:spPr>
          <a:xfrm>
            <a:off x="4211960" y="1700808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4211960" y="1988840"/>
            <a:ext cx="324036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211960" y="1916832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452320" y="1988840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3347864" y="2204864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113458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4" name="23 Conector recto"/>
          <p:cNvCxnSpPr>
            <a:stCxn id="45" idx="2"/>
          </p:cNvCxnSpPr>
          <p:nvPr/>
        </p:nvCxnSpPr>
        <p:spPr>
          <a:xfrm flipH="1">
            <a:off x="4206441" y="4268127"/>
            <a:ext cx="5519" cy="555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3347864" y="3021052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113459</a:t>
            </a:r>
          </a:p>
        </p:txBody>
      </p:sp>
      <p:cxnSp>
        <p:nvCxnSpPr>
          <p:cNvPr id="30" name="29 Conector recto"/>
          <p:cNvCxnSpPr>
            <a:stCxn id="27" idx="2"/>
          </p:cNvCxnSpPr>
          <p:nvPr/>
        </p:nvCxnSpPr>
        <p:spPr>
          <a:xfrm flipH="1">
            <a:off x="4206442" y="3482717"/>
            <a:ext cx="5518" cy="3545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32 CuadroTexto"/>
          <p:cNvSpPr txBox="1"/>
          <p:nvPr/>
        </p:nvSpPr>
        <p:spPr>
          <a:xfrm>
            <a:off x="3347864" y="4823729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113558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6" name="35 Conector recto"/>
          <p:cNvCxnSpPr>
            <a:stCxn id="16" idx="2"/>
          </p:cNvCxnSpPr>
          <p:nvPr/>
        </p:nvCxnSpPr>
        <p:spPr>
          <a:xfrm flipH="1">
            <a:off x="4206442" y="2666529"/>
            <a:ext cx="5518" cy="3545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38 CuadroTexto"/>
          <p:cNvSpPr txBox="1"/>
          <p:nvPr/>
        </p:nvSpPr>
        <p:spPr>
          <a:xfrm>
            <a:off x="3347864" y="5639917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113778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2" name="41 Conector recto"/>
          <p:cNvCxnSpPr>
            <a:stCxn id="33" idx="2"/>
          </p:cNvCxnSpPr>
          <p:nvPr/>
        </p:nvCxnSpPr>
        <p:spPr>
          <a:xfrm>
            <a:off x="4211960" y="5285394"/>
            <a:ext cx="0" cy="3545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44 CuadroTexto"/>
          <p:cNvSpPr txBox="1"/>
          <p:nvPr/>
        </p:nvSpPr>
        <p:spPr>
          <a:xfrm>
            <a:off x="3347864" y="3837240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113499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42 CuadroTexto"/>
          <p:cNvSpPr txBox="1"/>
          <p:nvPr/>
        </p:nvSpPr>
        <p:spPr>
          <a:xfrm>
            <a:off x="6588224" y="2276872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113779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2203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-27828" y="-1896"/>
            <a:ext cx="589597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Huertos y Enlace CMT</a:t>
            </a:r>
            <a:endParaRPr lang="es-ES" sz="3500" b="1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563888" y="2060848"/>
            <a:ext cx="1728192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Huertos y Enlace CMT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113530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" name="4 Conector recto"/>
          <p:cNvCxnSpPr>
            <a:stCxn id="4" idx="2"/>
          </p:cNvCxnSpPr>
          <p:nvPr/>
        </p:nvCxnSpPr>
        <p:spPr>
          <a:xfrm>
            <a:off x="4427984" y="2707179"/>
            <a:ext cx="0" cy="5057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3563888" y="3212976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 Operativo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Vacante </a:t>
            </a:r>
          </a:p>
        </p:txBody>
      </p:sp>
      <p:cxnSp>
        <p:nvCxnSpPr>
          <p:cNvPr id="8" name="7 Conector recto"/>
          <p:cNvCxnSpPr>
            <a:stCxn id="7" idx="2"/>
          </p:cNvCxnSpPr>
          <p:nvPr/>
        </p:nvCxnSpPr>
        <p:spPr>
          <a:xfrm>
            <a:off x="4427984" y="3674641"/>
            <a:ext cx="0" cy="5464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1187624" y="4221088"/>
            <a:ext cx="648072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1187624" y="4221088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3131840" y="4221088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5868144" y="4221088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668344" y="4221088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611560" y="4653136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Encargado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103205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483768" y="4653136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Supervisor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101472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5220072" y="4653136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Maestra (o)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112550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7092280" y="4653136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80379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08095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-28718" y="24345"/>
            <a:ext cx="583264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Talleres de Oficio y Control de Almacén</a:t>
            </a:r>
            <a:endParaRPr lang="es-ES" sz="35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123048" y="2236599"/>
            <a:ext cx="2376264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Talleres de oficio y Control de almacén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110344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3123048" y="3456957"/>
            <a:ext cx="2376264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 de Talleres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110333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4259202" y="3887844"/>
            <a:ext cx="0" cy="5772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 flipH="1">
            <a:off x="1106824" y="4465069"/>
            <a:ext cx="648072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1106824" y="4465069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259202" y="4465069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7587544" y="4465069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386744" y="5041133"/>
            <a:ext cx="158417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Encargado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80378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647134" y="5041133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Supervisor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101820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011480" y="5041133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105560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6 Conector recto"/>
          <p:cNvCxnSpPr/>
          <p:nvPr/>
        </p:nvCxnSpPr>
        <p:spPr>
          <a:xfrm>
            <a:off x="4259202" y="2879732"/>
            <a:ext cx="0" cy="5772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418756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0" y="89194"/>
            <a:ext cx="5394425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Jefe de Patrimonio Seguro</a:t>
            </a:r>
            <a:endParaRPr lang="es-ES" sz="35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131840" y="1234243"/>
            <a:ext cx="216024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 Patrimonio Seguro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Vacante  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4211960" y="1700808"/>
            <a:ext cx="0" cy="41764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 flipH="1">
            <a:off x="2411760" y="2348880"/>
            <a:ext cx="36004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2411760" y="3429000"/>
            <a:ext cx="36004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>
            <a:off x="2411760" y="4509120"/>
            <a:ext cx="36004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flipH="1">
            <a:off x="2555776" y="5877272"/>
            <a:ext cx="16478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6012160" y="2132856"/>
            <a:ext cx="1512168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64388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6012160" y="3212976"/>
            <a:ext cx="1512168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80458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6012160" y="4293096"/>
            <a:ext cx="1512168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110332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899592" y="2132856"/>
            <a:ext cx="1512168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63115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899592" y="3212976"/>
            <a:ext cx="1512168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75618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899592" y="4293096"/>
            <a:ext cx="1512168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101455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899592" y="5661248"/>
            <a:ext cx="1656184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Administrativo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111982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61926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51520" y="260648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3 CuadroTexto"/>
          <p:cNvSpPr txBox="1"/>
          <p:nvPr/>
        </p:nvSpPr>
        <p:spPr>
          <a:xfrm>
            <a:off x="0" y="58411"/>
            <a:ext cx="5184576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 pitchFamily="34" charset="0"/>
                <a:ea typeface="MS Gothic" panose="020B0609070205080204" pitchFamily="49" charset="-128"/>
                <a:cs typeface="Arial" pitchFamily="34" charset="0"/>
              </a:rPr>
              <a:t>Coordinación de Vivienda </a:t>
            </a:r>
            <a:endParaRPr lang="es-ES" sz="35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5" name="4 CuadroTexto"/>
          <p:cNvSpPr txBox="1"/>
          <p:nvPr/>
        </p:nvSpPr>
        <p:spPr>
          <a:xfrm>
            <a:off x="3563888" y="2258936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Vivienda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110343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" name="5 Conector recto"/>
          <p:cNvCxnSpPr>
            <a:stCxn id="5" idx="2"/>
          </p:cNvCxnSpPr>
          <p:nvPr/>
        </p:nvCxnSpPr>
        <p:spPr>
          <a:xfrm>
            <a:off x="4427984" y="2720601"/>
            <a:ext cx="0" cy="9784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1763688" y="3699096"/>
            <a:ext cx="561662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1763688" y="369909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3563888" y="369909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5580112" y="369909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7380312" y="369909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1115616" y="4131144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Promotor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41434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2915816" y="4131144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Maestra  (o)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113767 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4824029" y="4131144"/>
            <a:ext cx="1656184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Empleado Técnico 2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104821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6732240" y="4131144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112392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344199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Cultura Física y Deporte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56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65 Conector recto"/>
          <p:cNvCxnSpPr>
            <a:cxnSpLocks noChangeShapeType="1"/>
            <a:stCxn id="38" idx="3"/>
          </p:cNvCxnSpPr>
          <p:nvPr/>
        </p:nvCxnSpPr>
        <p:spPr bwMode="auto">
          <a:xfrm flipV="1">
            <a:off x="4244947" y="3226891"/>
            <a:ext cx="197429" cy="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43 Conector recto"/>
          <p:cNvCxnSpPr/>
          <p:nvPr/>
        </p:nvCxnSpPr>
        <p:spPr>
          <a:xfrm flipV="1">
            <a:off x="2420702" y="2665585"/>
            <a:ext cx="4132286" cy="159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0" y="-26245"/>
            <a:ext cx="668464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62" name="64 Conector recto"/>
          <p:cNvCxnSpPr>
            <a:cxnSpLocks noChangeShapeType="1"/>
          </p:cNvCxnSpPr>
          <p:nvPr/>
        </p:nvCxnSpPr>
        <p:spPr bwMode="auto">
          <a:xfrm>
            <a:off x="6719608" y="5027513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" name="65 Conector recto"/>
          <p:cNvCxnSpPr>
            <a:cxnSpLocks noChangeShapeType="1"/>
            <a:endCxn id="92" idx="1"/>
          </p:cNvCxnSpPr>
          <p:nvPr/>
        </p:nvCxnSpPr>
        <p:spPr bwMode="auto">
          <a:xfrm flipH="1" flipV="1">
            <a:off x="5460647" y="4512575"/>
            <a:ext cx="2104141" cy="1199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46 Conector recto"/>
          <p:cNvCxnSpPr>
            <a:cxnSpLocks noChangeShapeType="1"/>
          </p:cNvCxnSpPr>
          <p:nvPr/>
        </p:nvCxnSpPr>
        <p:spPr bwMode="auto">
          <a:xfrm>
            <a:off x="7234539" y="3604187"/>
            <a:ext cx="19959" cy="142332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65 Conector recto"/>
          <p:cNvCxnSpPr>
            <a:cxnSpLocks noChangeShapeType="1"/>
            <a:stCxn id="82" idx="3"/>
          </p:cNvCxnSpPr>
          <p:nvPr/>
        </p:nvCxnSpPr>
        <p:spPr bwMode="auto">
          <a:xfrm>
            <a:off x="3433634" y="4536819"/>
            <a:ext cx="1053211" cy="1160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" name="64 Conector recto"/>
          <p:cNvCxnSpPr>
            <a:cxnSpLocks noChangeShapeType="1"/>
          </p:cNvCxnSpPr>
          <p:nvPr/>
        </p:nvCxnSpPr>
        <p:spPr bwMode="auto">
          <a:xfrm>
            <a:off x="3131840" y="5049062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65 Conector recto"/>
          <p:cNvCxnSpPr>
            <a:cxnSpLocks noChangeShapeType="1"/>
          </p:cNvCxnSpPr>
          <p:nvPr/>
        </p:nvCxnSpPr>
        <p:spPr bwMode="auto">
          <a:xfrm>
            <a:off x="2992884" y="5552279"/>
            <a:ext cx="538162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15 Conector recto"/>
          <p:cNvCxnSpPr>
            <a:cxnSpLocks noChangeShapeType="1"/>
          </p:cNvCxnSpPr>
          <p:nvPr/>
        </p:nvCxnSpPr>
        <p:spPr bwMode="auto">
          <a:xfrm>
            <a:off x="5392374" y="3616128"/>
            <a:ext cx="0" cy="26860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" name="3 Conector recto"/>
          <p:cNvCxnSpPr>
            <a:cxnSpLocks noChangeShapeType="1"/>
          </p:cNvCxnSpPr>
          <p:nvPr/>
        </p:nvCxnSpPr>
        <p:spPr bwMode="auto">
          <a:xfrm>
            <a:off x="925902" y="3602856"/>
            <a:ext cx="0" cy="93323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46 Conector recto"/>
          <p:cNvCxnSpPr>
            <a:cxnSpLocks noChangeShapeType="1"/>
          </p:cNvCxnSpPr>
          <p:nvPr/>
        </p:nvCxnSpPr>
        <p:spPr bwMode="auto">
          <a:xfrm>
            <a:off x="3510932" y="3602856"/>
            <a:ext cx="20114" cy="194942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3" name="Rectangle 388"/>
          <p:cNvSpPr>
            <a:spLocks noChangeArrowheads="1"/>
          </p:cNvSpPr>
          <p:nvPr/>
        </p:nvSpPr>
        <p:spPr bwMode="auto">
          <a:xfrm>
            <a:off x="1552806" y="2436549"/>
            <a:ext cx="1579034" cy="46096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Auxiliar Administrativo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42848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Rectangle 417"/>
          <p:cNvSpPr>
            <a:spLocks noChangeArrowheads="1"/>
          </p:cNvSpPr>
          <p:nvPr/>
        </p:nvSpPr>
        <p:spPr bwMode="auto">
          <a:xfrm>
            <a:off x="119953" y="3717276"/>
            <a:ext cx="1613438" cy="4575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Coordinador(a)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de Clubes 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110521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5" name="74 Conector recto"/>
          <p:cNvCxnSpPr/>
          <p:nvPr/>
        </p:nvCxnSpPr>
        <p:spPr>
          <a:xfrm>
            <a:off x="924946" y="3602856"/>
            <a:ext cx="6309593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63 Conector recto"/>
          <p:cNvCxnSpPr>
            <a:cxnSpLocks noChangeShapeType="1"/>
          </p:cNvCxnSpPr>
          <p:nvPr/>
        </p:nvCxnSpPr>
        <p:spPr bwMode="auto">
          <a:xfrm>
            <a:off x="4442376" y="2348395"/>
            <a:ext cx="0" cy="126400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8" name="Rectangle 128"/>
          <p:cNvSpPr>
            <a:spLocks noChangeArrowheads="1"/>
          </p:cNvSpPr>
          <p:nvPr/>
        </p:nvSpPr>
        <p:spPr bwMode="auto">
          <a:xfrm>
            <a:off x="3267282" y="1603991"/>
            <a:ext cx="2358919" cy="829403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ES_tradnl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Director(a) de </a:t>
            </a:r>
          </a:p>
          <a:p>
            <a:pPr algn="ctr">
              <a:lnSpc>
                <a:spcPct val="80000"/>
              </a:lnSpc>
            </a:pPr>
            <a:r>
              <a:rPr lang="es-ES_tradnl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Cultura Física y Deporte</a:t>
            </a:r>
          </a:p>
          <a:p>
            <a:pPr algn="ctr">
              <a:lnSpc>
                <a:spcPct val="80000"/>
              </a:lnSpc>
            </a:pPr>
            <a:r>
              <a:rPr lang="es-ES_tradnl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110524</a:t>
            </a:r>
            <a:endParaRPr lang="es-ES_tradnl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0" name="Rectangle 417"/>
          <p:cNvSpPr>
            <a:spLocks noChangeArrowheads="1"/>
          </p:cNvSpPr>
          <p:nvPr/>
        </p:nvSpPr>
        <p:spPr bwMode="auto">
          <a:xfrm>
            <a:off x="4505018" y="3708354"/>
            <a:ext cx="1760343" cy="4462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Coordinador(a) </a:t>
            </a:r>
            <a:r>
              <a:rPr lang="es-MX" sz="1200" b="0" dirty="0">
                <a:cs typeface="Arial" panose="020B0604020202020204" pitchFamily="34" charset="0"/>
              </a:rPr>
              <a:t>de </a:t>
            </a:r>
            <a:endParaRPr lang="es-MX" sz="12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Unidades </a:t>
            </a:r>
            <a:r>
              <a:rPr lang="es-MX" sz="1200" b="0" dirty="0">
                <a:cs typeface="Arial" panose="020B0604020202020204" pitchFamily="34" charset="0"/>
              </a:rPr>
              <a:t>Deportivas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110496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1" name="Rectangle 417"/>
          <p:cNvSpPr>
            <a:spLocks noChangeArrowheads="1"/>
          </p:cNvSpPr>
          <p:nvPr/>
        </p:nvSpPr>
        <p:spPr bwMode="auto">
          <a:xfrm>
            <a:off x="2665913" y="3696533"/>
            <a:ext cx="1674136" cy="4535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Coordinador(a)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Desarrollo </a:t>
            </a:r>
            <a:r>
              <a:rPr lang="es-MX" sz="1200" b="0" dirty="0">
                <a:cs typeface="Arial" panose="020B0604020202020204" pitchFamily="34" charset="0"/>
              </a:rPr>
              <a:t>Deportivo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110722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2" name="Rectangle 444"/>
          <p:cNvSpPr>
            <a:spLocks noChangeArrowheads="1"/>
          </p:cNvSpPr>
          <p:nvPr/>
        </p:nvSpPr>
        <p:spPr bwMode="auto">
          <a:xfrm>
            <a:off x="1784632" y="4325784"/>
            <a:ext cx="1649002" cy="4220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Deporte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Ciudadano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110769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Rectangle 444"/>
          <p:cNvSpPr>
            <a:spLocks noChangeArrowheads="1"/>
          </p:cNvSpPr>
          <p:nvPr/>
        </p:nvSpPr>
        <p:spPr bwMode="auto">
          <a:xfrm>
            <a:off x="190836" y="4305509"/>
            <a:ext cx="1463045" cy="4139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Jefe(a) de Clubes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 113637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5" name="Rectangle 375"/>
          <p:cNvSpPr>
            <a:spLocks noChangeArrowheads="1"/>
          </p:cNvSpPr>
          <p:nvPr/>
        </p:nvSpPr>
        <p:spPr bwMode="auto">
          <a:xfrm>
            <a:off x="1778730" y="4827750"/>
            <a:ext cx="1654904" cy="42239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Jefe(a) de Area Acuática</a:t>
            </a:r>
            <a:endParaRPr lang="es-MX" sz="12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110910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6" name="Rectangle 43"/>
          <p:cNvSpPr>
            <a:spLocks noChangeArrowheads="1"/>
          </p:cNvSpPr>
          <p:nvPr/>
        </p:nvSpPr>
        <p:spPr bwMode="auto">
          <a:xfrm>
            <a:off x="1789173" y="5327457"/>
            <a:ext cx="1644461" cy="4057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Jefe(a)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Deporte Selectivo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111075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7" name="Rectangle 108"/>
          <p:cNvSpPr>
            <a:spLocks noChangeArrowheads="1"/>
          </p:cNvSpPr>
          <p:nvPr/>
        </p:nvSpPr>
        <p:spPr bwMode="auto">
          <a:xfrm>
            <a:off x="3644399" y="4325784"/>
            <a:ext cx="1579609" cy="4325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Coordinador(a)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Técnico de Natación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111412</a:t>
            </a:r>
            <a:endParaRPr lang="es-MX" sz="1200" dirty="0">
              <a:cs typeface="Arial" panose="020B0604020202020204" pitchFamily="34" charset="0"/>
            </a:endParaRPr>
          </a:p>
        </p:txBody>
      </p:sp>
      <p:sp>
        <p:nvSpPr>
          <p:cNvPr id="88" name="Rectangle 471"/>
          <p:cNvSpPr>
            <a:spLocks noChangeArrowheads="1"/>
          </p:cNvSpPr>
          <p:nvPr/>
        </p:nvSpPr>
        <p:spPr bwMode="auto">
          <a:xfrm>
            <a:off x="6414566" y="3717276"/>
            <a:ext cx="1679865" cy="4575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 Planeación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110714</a:t>
            </a:r>
            <a:endParaRPr lang="es-MX" altLang="es-MX" sz="12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0" name="Rectangle 4"/>
          <p:cNvSpPr>
            <a:spLocks noChangeArrowheads="1"/>
          </p:cNvSpPr>
          <p:nvPr/>
        </p:nvSpPr>
        <p:spPr bwMode="auto">
          <a:xfrm>
            <a:off x="7391641" y="4281657"/>
            <a:ext cx="1624759" cy="43045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Cultura Física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110770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2" name="Rectangle 108"/>
          <p:cNvSpPr>
            <a:spLocks noChangeArrowheads="1"/>
          </p:cNvSpPr>
          <p:nvPr/>
        </p:nvSpPr>
        <p:spPr bwMode="auto">
          <a:xfrm>
            <a:off x="5460647" y="4281657"/>
            <a:ext cx="1639946" cy="4618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Jefe(a) de Eventos</a:t>
            </a:r>
            <a:endParaRPr lang="es-MX" sz="12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111487</a:t>
            </a:r>
            <a:endParaRPr lang="es-MX" sz="1200" dirty="0">
              <a:cs typeface="Arial" panose="020B0604020202020204" pitchFamily="34" charset="0"/>
            </a:endParaRPr>
          </a:p>
        </p:txBody>
      </p:sp>
      <p:sp>
        <p:nvSpPr>
          <p:cNvPr id="94" name="Rectangle 444"/>
          <p:cNvSpPr>
            <a:spLocks noChangeArrowheads="1"/>
          </p:cNvSpPr>
          <p:nvPr/>
        </p:nvSpPr>
        <p:spPr bwMode="auto">
          <a:xfrm>
            <a:off x="5487154" y="4824830"/>
            <a:ext cx="1613439" cy="4111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Infra. Y 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18161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Rectangle 43"/>
          <p:cNvSpPr>
            <a:spLocks noChangeArrowheads="1"/>
          </p:cNvSpPr>
          <p:nvPr/>
        </p:nvSpPr>
        <p:spPr bwMode="auto">
          <a:xfrm>
            <a:off x="3637157" y="4827751"/>
            <a:ext cx="1594092" cy="42239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Auxiliar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110894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pic>
        <p:nvPicPr>
          <p:cNvPr id="3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Rectangle 388"/>
          <p:cNvSpPr>
            <a:spLocks noChangeArrowheads="1"/>
          </p:cNvSpPr>
          <p:nvPr/>
        </p:nvSpPr>
        <p:spPr bwMode="auto">
          <a:xfrm>
            <a:off x="5801278" y="2439174"/>
            <a:ext cx="1579034" cy="46096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Secretaria B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3314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Rectangle 388"/>
          <p:cNvSpPr>
            <a:spLocks noChangeArrowheads="1"/>
          </p:cNvSpPr>
          <p:nvPr/>
        </p:nvSpPr>
        <p:spPr bwMode="auto">
          <a:xfrm>
            <a:off x="2665913" y="2980395"/>
            <a:ext cx="1579034" cy="492993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Oficia Administrativo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Vacante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32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Line 162"/>
          <p:cNvSpPr>
            <a:spLocks noChangeShapeType="1"/>
          </p:cNvSpPr>
          <p:nvPr/>
        </p:nvSpPr>
        <p:spPr bwMode="auto">
          <a:xfrm>
            <a:off x="894195" y="4796812"/>
            <a:ext cx="22383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0" y="-17179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224"/>
          <p:cNvSpPr>
            <a:spLocks noChangeShapeType="1"/>
          </p:cNvSpPr>
          <p:nvPr/>
        </p:nvSpPr>
        <p:spPr bwMode="auto">
          <a:xfrm>
            <a:off x="8035250" y="3931225"/>
            <a:ext cx="2222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69"/>
          <p:cNvSpPr>
            <a:spLocks noChangeShapeType="1"/>
          </p:cNvSpPr>
          <p:nvPr/>
        </p:nvSpPr>
        <p:spPr bwMode="auto">
          <a:xfrm>
            <a:off x="3390792" y="4873066"/>
            <a:ext cx="2555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54"/>
          <p:cNvSpPr>
            <a:spLocks noChangeShapeType="1"/>
          </p:cNvSpPr>
          <p:nvPr/>
        </p:nvSpPr>
        <p:spPr bwMode="auto">
          <a:xfrm flipH="1">
            <a:off x="4676502" y="2091569"/>
            <a:ext cx="4763" cy="13684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71 Conector recto"/>
          <p:cNvCxnSpPr>
            <a:cxnSpLocks noChangeShapeType="1"/>
          </p:cNvCxnSpPr>
          <p:nvPr/>
        </p:nvCxnSpPr>
        <p:spPr bwMode="auto">
          <a:xfrm>
            <a:off x="3384442" y="3921727"/>
            <a:ext cx="160898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2 Conector recto"/>
          <p:cNvCxnSpPr>
            <a:cxnSpLocks noChangeShapeType="1"/>
          </p:cNvCxnSpPr>
          <p:nvPr/>
        </p:nvCxnSpPr>
        <p:spPr bwMode="auto">
          <a:xfrm flipV="1">
            <a:off x="2340795" y="2987925"/>
            <a:ext cx="2329296" cy="1194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3651142" y="4669591"/>
            <a:ext cx="2045792" cy="41438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Almacenista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74457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08"/>
          <p:cNvSpPr>
            <a:spLocks noChangeArrowheads="1"/>
          </p:cNvSpPr>
          <p:nvPr/>
        </p:nvSpPr>
        <p:spPr bwMode="auto">
          <a:xfrm>
            <a:off x="1108507" y="4672622"/>
            <a:ext cx="2098060" cy="4125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Oficial Administrativo(a)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20683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62"/>
          <p:cNvSpPr>
            <a:spLocks noChangeShapeType="1"/>
          </p:cNvSpPr>
          <p:nvPr/>
        </p:nvSpPr>
        <p:spPr bwMode="auto">
          <a:xfrm>
            <a:off x="884670" y="4383122"/>
            <a:ext cx="22383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63"/>
          <p:cNvSpPr>
            <a:spLocks noChangeArrowheads="1"/>
          </p:cNvSpPr>
          <p:nvPr/>
        </p:nvSpPr>
        <p:spPr bwMode="auto">
          <a:xfrm>
            <a:off x="1097395" y="3653669"/>
            <a:ext cx="2083117" cy="46668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Oficial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Administrativo(a)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14990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e 171"/>
          <p:cNvSpPr>
            <a:spLocks noChangeShapeType="1"/>
          </p:cNvSpPr>
          <p:nvPr/>
        </p:nvSpPr>
        <p:spPr bwMode="auto">
          <a:xfrm>
            <a:off x="8257500" y="3459994"/>
            <a:ext cx="9525" cy="139190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ine 241"/>
          <p:cNvSpPr>
            <a:spLocks noChangeShapeType="1"/>
          </p:cNvSpPr>
          <p:nvPr/>
        </p:nvSpPr>
        <p:spPr bwMode="auto">
          <a:xfrm>
            <a:off x="886255" y="3466345"/>
            <a:ext cx="7939" cy="133046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266"/>
          <p:cNvSpPr>
            <a:spLocks noChangeArrowheads="1"/>
          </p:cNvSpPr>
          <p:nvPr/>
        </p:nvSpPr>
        <p:spPr bwMode="auto">
          <a:xfrm>
            <a:off x="3651142" y="3655257"/>
            <a:ext cx="2034043" cy="4657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Encargado(a) </a:t>
            </a: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de Secciòn 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62441 </a:t>
            </a:r>
          </a:p>
        </p:txBody>
      </p:sp>
      <p:sp>
        <p:nvSpPr>
          <p:cNvPr id="18" name="Line 270"/>
          <p:cNvSpPr>
            <a:spLocks noChangeShapeType="1"/>
          </p:cNvSpPr>
          <p:nvPr/>
        </p:nvSpPr>
        <p:spPr bwMode="auto">
          <a:xfrm>
            <a:off x="879907" y="3896273"/>
            <a:ext cx="2238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Line 277"/>
          <p:cNvSpPr>
            <a:spLocks noChangeShapeType="1"/>
          </p:cNvSpPr>
          <p:nvPr/>
        </p:nvSpPr>
        <p:spPr bwMode="auto">
          <a:xfrm>
            <a:off x="886245" y="3466344"/>
            <a:ext cx="737601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1724939" y="2738346"/>
            <a:ext cx="1894288" cy="477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Administrativo(a)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85393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8"/>
          <p:cNvSpPr>
            <a:spLocks noChangeArrowheads="1"/>
          </p:cNvSpPr>
          <p:nvPr/>
        </p:nvSpPr>
        <p:spPr bwMode="auto">
          <a:xfrm>
            <a:off x="5868144" y="3653669"/>
            <a:ext cx="2194093" cy="46668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Almacenista 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82909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241"/>
          <p:cNvSpPr>
            <a:spLocks noChangeShapeType="1"/>
          </p:cNvSpPr>
          <p:nvPr/>
        </p:nvSpPr>
        <p:spPr bwMode="auto">
          <a:xfrm>
            <a:off x="3374917" y="3466345"/>
            <a:ext cx="9525" cy="141043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49"/>
          <p:cNvSpPr>
            <a:spLocks noChangeArrowheads="1"/>
          </p:cNvSpPr>
          <p:nvPr/>
        </p:nvSpPr>
        <p:spPr bwMode="auto">
          <a:xfrm>
            <a:off x="3646380" y="4199255"/>
            <a:ext cx="2050197" cy="3921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Administrativo(a)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71351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Line 169"/>
          <p:cNvSpPr>
            <a:spLocks noChangeShapeType="1"/>
          </p:cNvSpPr>
          <p:nvPr/>
        </p:nvSpPr>
        <p:spPr bwMode="auto">
          <a:xfrm>
            <a:off x="3390792" y="4416446"/>
            <a:ext cx="2603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Line 224"/>
          <p:cNvSpPr>
            <a:spLocks noChangeShapeType="1"/>
          </p:cNvSpPr>
          <p:nvPr/>
        </p:nvSpPr>
        <p:spPr bwMode="auto">
          <a:xfrm>
            <a:off x="8052713" y="4381562"/>
            <a:ext cx="2143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471"/>
          <p:cNvSpPr>
            <a:spLocks noChangeArrowheads="1"/>
          </p:cNvSpPr>
          <p:nvPr/>
        </p:nvSpPr>
        <p:spPr bwMode="auto">
          <a:xfrm>
            <a:off x="3409677" y="1943186"/>
            <a:ext cx="2530475" cy="61841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Coordinador(a) de Planeación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110714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82"/>
          <p:cNvSpPr>
            <a:spLocks noChangeArrowheads="1"/>
          </p:cNvSpPr>
          <p:nvPr/>
        </p:nvSpPr>
        <p:spPr bwMode="auto">
          <a:xfrm>
            <a:off x="1108507" y="4199255"/>
            <a:ext cx="2098060" cy="3921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Oficial Administrativo(a)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15320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108"/>
          <p:cNvSpPr>
            <a:spLocks noChangeArrowheads="1"/>
          </p:cNvSpPr>
          <p:nvPr/>
        </p:nvSpPr>
        <p:spPr bwMode="auto">
          <a:xfrm>
            <a:off x="5868144" y="4199256"/>
            <a:ext cx="2194093" cy="392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Supervisor(a) de Eventos </a:t>
            </a:r>
            <a:r>
              <a:rPr lang="es-MX" sz="1200" dirty="0" err="1" smtClean="0">
                <a:latin typeface="Calibri" panose="020F0502020204030204" pitchFamily="34" charset="0"/>
                <a:cs typeface="Arial" panose="020B0604020202020204" pitchFamily="34" charset="0"/>
              </a:rPr>
              <a:t>Dep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111073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Line 224"/>
          <p:cNvSpPr>
            <a:spLocks noChangeShapeType="1"/>
          </p:cNvSpPr>
          <p:nvPr/>
        </p:nvSpPr>
        <p:spPr bwMode="auto">
          <a:xfrm>
            <a:off x="8061857" y="4851897"/>
            <a:ext cx="2143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108"/>
          <p:cNvSpPr>
            <a:spLocks noChangeArrowheads="1"/>
          </p:cNvSpPr>
          <p:nvPr/>
        </p:nvSpPr>
        <p:spPr bwMode="auto">
          <a:xfrm>
            <a:off x="5868144" y="4669591"/>
            <a:ext cx="2203237" cy="392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Analista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11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Atención y Vinculación Ciudadana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044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79243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Rectangle 417"/>
          <p:cNvSpPr>
            <a:spLocks noChangeArrowheads="1"/>
          </p:cNvSpPr>
          <p:nvPr/>
        </p:nvSpPr>
        <p:spPr bwMode="auto">
          <a:xfrm>
            <a:off x="3665776" y="1916832"/>
            <a:ext cx="1819275" cy="8007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Coordinador(a) de Clubes 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110521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3667589" y="4526007"/>
            <a:ext cx="1819275" cy="669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B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85060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12" name="11 Conector recto"/>
          <p:cNvCxnSpPr>
            <a:stCxn id="19" idx="2"/>
            <a:endCxn id="7" idx="0"/>
          </p:cNvCxnSpPr>
          <p:nvPr/>
        </p:nvCxnSpPr>
        <p:spPr>
          <a:xfrm>
            <a:off x="4564551" y="3588403"/>
            <a:ext cx="12676" cy="9376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2451178" y="4338235"/>
            <a:ext cx="1" cy="1877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3 Conector recto"/>
          <p:cNvCxnSpPr>
            <a:cxnSpLocks noChangeShapeType="1"/>
          </p:cNvCxnSpPr>
          <p:nvPr/>
        </p:nvCxnSpPr>
        <p:spPr bwMode="auto">
          <a:xfrm>
            <a:off x="3233468" y="3976622"/>
            <a:ext cx="13176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444"/>
          <p:cNvSpPr>
            <a:spLocks noChangeArrowheads="1"/>
          </p:cNvSpPr>
          <p:nvPr/>
        </p:nvSpPr>
        <p:spPr bwMode="auto">
          <a:xfrm>
            <a:off x="1550506" y="3722245"/>
            <a:ext cx="1684549" cy="50820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Auxiliar Administrativo(a)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19554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18" name="3 Conector recto"/>
          <p:cNvCxnSpPr>
            <a:cxnSpLocks noChangeShapeType="1"/>
          </p:cNvCxnSpPr>
          <p:nvPr/>
        </p:nvCxnSpPr>
        <p:spPr bwMode="auto">
          <a:xfrm>
            <a:off x="2451178" y="4337689"/>
            <a:ext cx="4248472" cy="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Rectangle 417"/>
          <p:cNvSpPr>
            <a:spLocks noChangeArrowheads="1"/>
          </p:cNvSpPr>
          <p:nvPr/>
        </p:nvSpPr>
        <p:spPr bwMode="auto">
          <a:xfrm>
            <a:off x="5801340" y="4513979"/>
            <a:ext cx="1867004" cy="681953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83109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21 Conector recto"/>
          <p:cNvCxnSpPr/>
          <p:nvPr/>
        </p:nvCxnSpPr>
        <p:spPr>
          <a:xfrm>
            <a:off x="6699649" y="4351251"/>
            <a:ext cx="1" cy="1877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3654913" y="2918478"/>
            <a:ext cx="1819275" cy="669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Jefe de Clubes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113637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1550506" y="4526007"/>
            <a:ext cx="1819275" cy="669925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Vacante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3176" y="2691846"/>
            <a:ext cx="115834" cy="2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94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6133" y="-36612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8" name="Line 1180"/>
          <p:cNvSpPr>
            <a:spLocks noChangeShapeType="1"/>
          </p:cNvSpPr>
          <p:nvPr/>
        </p:nvSpPr>
        <p:spPr bwMode="auto">
          <a:xfrm flipH="1">
            <a:off x="2679975" y="3251197"/>
            <a:ext cx="5795" cy="2342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3 Conector recto"/>
          <p:cNvCxnSpPr>
            <a:cxnSpLocks noChangeShapeType="1"/>
          </p:cNvCxnSpPr>
          <p:nvPr/>
        </p:nvCxnSpPr>
        <p:spPr bwMode="auto">
          <a:xfrm>
            <a:off x="3491880" y="2852936"/>
            <a:ext cx="101720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1083"/>
          <p:cNvSpPr>
            <a:spLocks noChangeShapeType="1"/>
          </p:cNvSpPr>
          <p:nvPr/>
        </p:nvSpPr>
        <p:spPr bwMode="auto">
          <a:xfrm flipH="1">
            <a:off x="4509088" y="2355143"/>
            <a:ext cx="0" cy="91763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6" name="Rectangle 1041"/>
          <p:cNvSpPr>
            <a:spLocks noChangeArrowheads="1"/>
          </p:cNvSpPr>
          <p:nvPr/>
        </p:nvSpPr>
        <p:spPr bwMode="auto">
          <a:xfrm>
            <a:off x="1873976" y="3494999"/>
            <a:ext cx="1596884" cy="610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Maestro de futbol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62655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090"/>
          <p:cNvSpPr>
            <a:spLocks noChangeShapeType="1"/>
          </p:cNvSpPr>
          <p:nvPr/>
        </p:nvSpPr>
        <p:spPr bwMode="auto">
          <a:xfrm>
            <a:off x="2699792" y="3251197"/>
            <a:ext cx="3744416" cy="2158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1045"/>
          <p:cNvSpPr>
            <a:spLocks noChangeArrowheads="1"/>
          </p:cNvSpPr>
          <p:nvPr/>
        </p:nvSpPr>
        <p:spPr bwMode="auto">
          <a:xfrm>
            <a:off x="1685569" y="2460684"/>
            <a:ext cx="1785291" cy="68103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Secretaria </a:t>
            </a: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C 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71488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2" name="Rectangle 1150"/>
          <p:cNvSpPr>
            <a:spLocks noChangeArrowheads="1"/>
          </p:cNvSpPr>
          <p:nvPr/>
        </p:nvSpPr>
        <p:spPr bwMode="auto">
          <a:xfrm>
            <a:off x="1886411" y="4217820"/>
            <a:ext cx="1584620" cy="61158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 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65685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43"/>
          <p:cNvSpPr>
            <a:spLocks noChangeArrowheads="1"/>
          </p:cNvSpPr>
          <p:nvPr/>
        </p:nvSpPr>
        <p:spPr bwMode="auto">
          <a:xfrm>
            <a:off x="3471461" y="1556792"/>
            <a:ext cx="2075338" cy="79835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Auxiliar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110894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9" name="Rectangle 417"/>
          <p:cNvSpPr>
            <a:spLocks noChangeArrowheads="1"/>
          </p:cNvSpPr>
          <p:nvPr/>
        </p:nvSpPr>
        <p:spPr bwMode="auto">
          <a:xfrm>
            <a:off x="3707904" y="3501008"/>
            <a:ext cx="1581774" cy="61012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84841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417"/>
          <p:cNvSpPr>
            <a:spLocks noChangeArrowheads="1"/>
          </p:cNvSpPr>
          <p:nvPr/>
        </p:nvSpPr>
        <p:spPr bwMode="auto">
          <a:xfrm>
            <a:off x="3712594" y="4219712"/>
            <a:ext cx="1581774" cy="57497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113569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1150"/>
          <p:cNvSpPr>
            <a:spLocks noChangeArrowheads="1"/>
          </p:cNvSpPr>
          <p:nvPr/>
        </p:nvSpPr>
        <p:spPr bwMode="auto">
          <a:xfrm>
            <a:off x="1888972" y="4934945"/>
            <a:ext cx="1584620" cy="57635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Deportivo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72413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417"/>
          <p:cNvSpPr>
            <a:spLocks noChangeArrowheads="1"/>
          </p:cNvSpPr>
          <p:nvPr/>
        </p:nvSpPr>
        <p:spPr bwMode="auto">
          <a:xfrm>
            <a:off x="5698933" y="4877194"/>
            <a:ext cx="1581774" cy="5862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 (a) B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417"/>
          <p:cNvSpPr>
            <a:spLocks noChangeArrowheads="1"/>
          </p:cNvSpPr>
          <p:nvPr/>
        </p:nvSpPr>
        <p:spPr bwMode="auto">
          <a:xfrm>
            <a:off x="5694243" y="3501008"/>
            <a:ext cx="1581774" cy="60459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417"/>
          <p:cNvSpPr>
            <a:spLocks noChangeArrowheads="1"/>
          </p:cNvSpPr>
          <p:nvPr/>
        </p:nvSpPr>
        <p:spPr bwMode="auto">
          <a:xfrm>
            <a:off x="5698933" y="4217820"/>
            <a:ext cx="1581774" cy="576866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 (a)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" name="Line 36"/>
          <p:cNvSpPr>
            <a:spLocks noChangeShapeType="1"/>
          </p:cNvSpPr>
          <p:nvPr/>
        </p:nvSpPr>
        <p:spPr bwMode="auto">
          <a:xfrm flipH="1" flipV="1">
            <a:off x="4509086" y="3271973"/>
            <a:ext cx="1" cy="22302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2" name="Line 36"/>
          <p:cNvSpPr>
            <a:spLocks noChangeShapeType="1"/>
          </p:cNvSpPr>
          <p:nvPr/>
        </p:nvSpPr>
        <p:spPr bwMode="auto">
          <a:xfrm flipH="1" flipV="1">
            <a:off x="6444208" y="3271973"/>
            <a:ext cx="0" cy="2134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5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59055" y="-12258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7" name="4 Conector recto"/>
          <p:cNvCxnSpPr>
            <a:cxnSpLocks noChangeShapeType="1"/>
          </p:cNvCxnSpPr>
          <p:nvPr/>
        </p:nvCxnSpPr>
        <p:spPr bwMode="auto">
          <a:xfrm>
            <a:off x="3407031" y="3364637"/>
            <a:ext cx="1206344" cy="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5 Conector recto"/>
          <p:cNvCxnSpPr>
            <a:cxnSpLocks noChangeShapeType="1"/>
          </p:cNvCxnSpPr>
          <p:nvPr/>
        </p:nvCxnSpPr>
        <p:spPr bwMode="auto">
          <a:xfrm flipH="1">
            <a:off x="2651133" y="4064023"/>
            <a:ext cx="9552" cy="56008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Line 2"/>
          <p:cNvSpPr>
            <a:spLocks noChangeShapeType="1"/>
          </p:cNvSpPr>
          <p:nvPr/>
        </p:nvSpPr>
        <p:spPr bwMode="auto">
          <a:xfrm flipH="1">
            <a:off x="4611031" y="2483149"/>
            <a:ext cx="8945" cy="156656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104059" y="3006587"/>
            <a:ext cx="1957111" cy="6794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Secretaria / O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71210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>
            <a:off x="6596569" y="4068199"/>
            <a:ext cx="6848" cy="78504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63"/>
          <p:cNvSpPr>
            <a:spLocks noChangeArrowheads="1"/>
          </p:cNvSpPr>
          <p:nvPr/>
        </p:nvSpPr>
        <p:spPr bwMode="auto">
          <a:xfrm>
            <a:off x="1782756" y="4248028"/>
            <a:ext cx="1755858" cy="6541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15733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2 Conector recto"/>
          <p:cNvCxnSpPr>
            <a:cxnSpLocks noChangeShapeType="1"/>
          </p:cNvCxnSpPr>
          <p:nvPr/>
        </p:nvCxnSpPr>
        <p:spPr bwMode="auto">
          <a:xfrm>
            <a:off x="2651133" y="4064023"/>
            <a:ext cx="394886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417"/>
          <p:cNvSpPr>
            <a:spLocks noChangeArrowheads="1"/>
          </p:cNvSpPr>
          <p:nvPr/>
        </p:nvSpPr>
        <p:spPr bwMode="auto">
          <a:xfrm>
            <a:off x="3692163" y="4248028"/>
            <a:ext cx="1807347" cy="6485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Secretaria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/ O </a:t>
            </a:r>
            <a:endParaRPr lang="es-MX" altLang="es-MX" sz="1200" b="0" dirty="0" smtClean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101405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108"/>
          <p:cNvSpPr>
            <a:spLocks noChangeArrowheads="1"/>
          </p:cNvSpPr>
          <p:nvPr/>
        </p:nvSpPr>
        <p:spPr bwMode="auto">
          <a:xfrm>
            <a:off x="3716616" y="2204864"/>
            <a:ext cx="1806722" cy="73150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Jefe(a) de Eventos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111487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75"/>
          <p:cNvSpPr>
            <a:spLocks noChangeArrowheads="1"/>
          </p:cNvSpPr>
          <p:nvPr/>
        </p:nvSpPr>
        <p:spPr bwMode="auto">
          <a:xfrm>
            <a:off x="5662766" y="4248028"/>
            <a:ext cx="1789554" cy="6541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Deportivo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20092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pic>
        <p:nvPicPr>
          <p:cNvPr id="1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209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Line 36"/>
          <p:cNvSpPr>
            <a:spLocks noChangeShapeType="1"/>
          </p:cNvSpPr>
          <p:nvPr/>
        </p:nvSpPr>
        <p:spPr bwMode="auto">
          <a:xfrm flipH="1" flipV="1">
            <a:off x="899588" y="2788323"/>
            <a:ext cx="8966" cy="18537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6" name="Rectangle 81"/>
          <p:cNvSpPr>
            <a:spLocks noChangeArrowheads="1"/>
          </p:cNvSpPr>
          <p:nvPr/>
        </p:nvSpPr>
        <p:spPr bwMode="auto">
          <a:xfrm>
            <a:off x="1980479" y="4416033"/>
            <a:ext cx="1553563" cy="45089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82592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9" name="Rectangle 184"/>
          <p:cNvSpPr>
            <a:spLocks noChangeArrowheads="1"/>
          </p:cNvSpPr>
          <p:nvPr/>
        </p:nvSpPr>
        <p:spPr bwMode="auto">
          <a:xfrm>
            <a:off x="1978075" y="4956183"/>
            <a:ext cx="1553563" cy="44752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85093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ctangle 73"/>
          <p:cNvSpPr>
            <a:spLocks noChangeArrowheads="1"/>
          </p:cNvSpPr>
          <p:nvPr/>
        </p:nvSpPr>
        <p:spPr bwMode="auto">
          <a:xfrm>
            <a:off x="5502080" y="4438024"/>
            <a:ext cx="1557501" cy="421868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111816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-25306" y="-11784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9" name="4 Conector recto"/>
          <p:cNvCxnSpPr>
            <a:cxnSpLocks noChangeShapeType="1"/>
          </p:cNvCxnSpPr>
          <p:nvPr/>
        </p:nvCxnSpPr>
        <p:spPr bwMode="auto">
          <a:xfrm>
            <a:off x="2969217" y="2348880"/>
            <a:ext cx="30241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>
            <a:off x="4481311" y="1706920"/>
            <a:ext cx="0" cy="107400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3238298" y="1124744"/>
            <a:ext cx="2486025" cy="7937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Coordinador(a) 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Desarrollo Deportivo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110722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7" name="Rectangle 72"/>
          <p:cNvSpPr>
            <a:spLocks noChangeArrowheads="1"/>
          </p:cNvSpPr>
          <p:nvPr/>
        </p:nvSpPr>
        <p:spPr bwMode="auto">
          <a:xfrm>
            <a:off x="1964414" y="3962394"/>
            <a:ext cx="1567094" cy="36672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82583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3" name="Rectangle 81"/>
          <p:cNvSpPr>
            <a:spLocks noChangeArrowheads="1"/>
          </p:cNvSpPr>
          <p:nvPr/>
        </p:nvSpPr>
        <p:spPr bwMode="auto">
          <a:xfrm>
            <a:off x="185693" y="3470699"/>
            <a:ext cx="1567094" cy="412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de Esgrima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24679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43"/>
          <p:cNvSpPr>
            <a:spLocks noChangeArrowheads="1"/>
          </p:cNvSpPr>
          <p:nvPr/>
        </p:nvSpPr>
        <p:spPr bwMode="auto">
          <a:xfrm>
            <a:off x="1319917" y="2051030"/>
            <a:ext cx="1692956" cy="5898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Secretaria </a:t>
            </a: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/ O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25072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29" name="5 Conector recto"/>
          <p:cNvCxnSpPr>
            <a:cxnSpLocks noChangeShapeType="1"/>
          </p:cNvCxnSpPr>
          <p:nvPr/>
        </p:nvCxnSpPr>
        <p:spPr bwMode="auto">
          <a:xfrm flipV="1">
            <a:off x="908555" y="2764515"/>
            <a:ext cx="7154748" cy="2380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" name="Rectangle 43"/>
          <p:cNvSpPr>
            <a:spLocks noChangeArrowheads="1"/>
          </p:cNvSpPr>
          <p:nvPr/>
        </p:nvSpPr>
        <p:spPr bwMode="auto">
          <a:xfrm>
            <a:off x="5962694" y="2043079"/>
            <a:ext cx="2100609" cy="5978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Jefe(a) de Deporte Selectivo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111075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5" name="Rectangle 53"/>
          <p:cNvSpPr>
            <a:spLocks noChangeArrowheads="1"/>
          </p:cNvSpPr>
          <p:nvPr/>
        </p:nvSpPr>
        <p:spPr bwMode="auto">
          <a:xfrm>
            <a:off x="196804" y="2973701"/>
            <a:ext cx="1548295" cy="404286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B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12289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49" name="Rectangle 108"/>
          <p:cNvSpPr>
            <a:spLocks noChangeArrowheads="1"/>
          </p:cNvSpPr>
          <p:nvPr/>
        </p:nvSpPr>
        <p:spPr bwMode="auto">
          <a:xfrm>
            <a:off x="7313975" y="4949356"/>
            <a:ext cx="1568108" cy="43734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</a:p>
        </p:txBody>
      </p:sp>
      <p:sp>
        <p:nvSpPr>
          <p:cNvPr id="50" name="Rectangle 108"/>
          <p:cNvSpPr>
            <a:spLocks noChangeArrowheads="1"/>
          </p:cNvSpPr>
          <p:nvPr/>
        </p:nvSpPr>
        <p:spPr bwMode="auto">
          <a:xfrm>
            <a:off x="5504218" y="5494440"/>
            <a:ext cx="1568108" cy="43501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111838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ctangle 82"/>
          <p:cNvSpPr>
            <a:spLocks noChangeArrowheads="1"/>
          </p:cNvSpPr>
          <p:nvPr/>
        </p:nvSpPr>
        <p:spPr bwMode="auto">
          <a:xfrm>
            <a:off x="3695744" y="3964347"/>
            <a:ext cx="1571708" cy="3867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Béisbol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111156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108"/>
          <p:cNvSpPr>
            <a:spLocks noChangeArrowheads="1"/>
          </p:cNvSpPr>
          <p:nvPr/>
        </p:nvSpPr>
        <p:spPr bwMode="auto">
          <a:xfrm>
            <a:off x="3703826" y="4440173"/>
            <a:ext cx="1589596" cy="426754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Patines Sobre Ruedas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111158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82"/>
          <p:cNvSpPr>
            <a:spLocks noChangeArrowheads="1"/>
          </p:cNvSpPr>
          <p:nvPr/>
        </p:nvSpPr>
        <p:spPr bwMode="auto">
          <a:xfrm>
            <a:off x="3703825" y="4966971"/>
            <a:ext cx="1591423" cy="41972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 de Tiro con Arco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111159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ctangle 108"/>
          <p:cNvSpPr>
            <a:spLocks noChangeArrowheads="1"/>
          </p:cNvSpPr>
          <p:nvPr/>
        </p:nvSpPr>
        <p:spPr bwMode="auto">
          <a:xfrm>
            <a:off x="3695888" y="5480675"/>
            <a:ext cx="1599360" cy="44877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de Box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111161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 108"/>
          <p:cNvSpPr>
            <a:spLocks noChangeArrowheads="1"/>
          </p:cNvSpPr>
          <p:nvPr/>
        </p:nvSpPr>
        <p:spPr bwMode="auto">
          <a:xfrm>
            <a:off x="5491234" y="2987897"/>
            <a:ext cx="1557051" cy="406035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111196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2" name="Rectangle 108"/>
          <p:cNvSpPr>
            <a:spLocks noChangeArrowheads="1"/>
          </p:cNvSpPr>
          <p:nvPr/>
        </p:nvSpPr>
        <p:spPr bwMode="auto">
          <a:xfrm>
            <a:off x="5490628" y="3483097"/>
            <a:ext cx="1546718" cy="381816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111201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4" name="Rectangle 108"/>
          <p:cNvSpPr>
            <a:spLocks noChangeArrowheads="1"/>
          </p:cNvSpPr>
          <p:nvPr/>
        </p:nvSpPr>
        <p:spPr bwMode="auto">
          <a:xfrm>
            <a:off x="5490628" y="3950955"/>
            <a:ext cx="1557658" cy="400091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111203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9" name="Rectangle 82"/>
          <p:cNvSpPr>
            <a:spLocks noChangeArrowheads="1"/>
          </p:cNvSpPr>
          <p:nvPr/>
        </p:nvSpPr>
        <p:spPr bwMode="auto">
          <a:xfrm>
            <a:off x="189073" y="3962394"/>
            <a:ext cx="1548998" cy="375668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60207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0" name="Rectangle 250"/>
          <p:cNvSpPr>
            <a:spLocks noChangeArrowheads="1"/>
          </p:cNvSpPr>
          <p:nvPr/>
        </p:nvSpPr>
        <p:spPr bwMode="auto">
          <a:xfrm>
            <a:off x="186059" y="4407749"/>
            <a:ext cx="1560093" cy="468936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Maestro(a) </a:t>
            </a:r>
            <a:r>
              <a:rPr lang="es-MX" sz="1200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60228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3" name="Rectangle 16"/>
          <p:cNvSpPr>
            <a:spLocks noChangeArrowheads="1"/>
          </p:cNvSpPr>
          <p:nvPr/>
        </p:nvSpPr>
        <p:spPr bwMode="auto">
          <a:xfrm>
            <a:off x="179512" y="4952812"/>
            <a:ext cx="1566640" cy="45089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Gimnasia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61715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75" name="Rectangle 19"/>
          <p:cNvSpPr>
            <a:spLocks noChangeArrowheads="1"/>
          </p:cNvSpPr>
          <p:nvPr/>
        </p:nvSpPr>
        <p:spPr bwMode="auto">
          <a:xfrm>
            <a:off x="182626" y="5484376"/>
            <a:ext cx="1560412" cy="46490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</a:t>
            </a:r>
            <a:r>
              <a:rPr lang="es-MX" sz="1200" dirty="0" smtClean="0">
                <a:latin typeface="Calibri" panose="020F0502020204030204" pitchFamily="34" charset="0"/>
              </a:rPr>
              <a:t> </a:t>
            </a:r>
            <a:r>
              <a:rPr lang="es-MX" sz="1200" b="0" dirty="0" smtClean="0">
                <a:latin typeface="Calibri" panose="020F0502020204030204" pitchFamily="34" charset="0"/>
              </a:rPr>
              <a:t>Basquetbol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62379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83" name="Rectangle 9"/>
          <p:cNvSpPr>
            <a:spLocks noChangeArrowheads="1"/>
          </p:cNvSpPr>
          <p:nvPr/>
        </p:nvSpPr>
        <p:spPr bwMode="auto">
          <a:xfrm>
            <a:off x="1960355" y="2973701"/>
            <a:ext cx="1567482" cy="4076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Instructor(a)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62543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84" name="Rectangle 12"/>
          <p:cNvSpPr>
            <a:spLocks noChangeArrowheads="1"/>
          </p:cNvSpPr>
          <p:nvPr/>
        </p:nvSpPr>
        <p:spPr bwMode="auto">
          <a:xfrm>
            <a:off x="1967424" y="3456124"/>
            <a:ext cx="1560412" cy="412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74830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93" name="Rectangle 83"/>
          <p:cNvSpPr>
            <a:spLocks noChangeArrowheads="1"/>
          </p:cNvSpPr>
          <p:nvPr/>
        </p:nvSpPr>
        <p:spPr bwMode="auto">
          <a:xfrm>
            <a:off x="1985192" y="5480675"/>
            <a:ext cx="1554397" cy="46860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103969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94" name="Rectangle 203"/>
          <p:cNvSpPr>
            <a:spLocks noChangeArrowheads="1"/>
          </p:cNvSpPr>
          <p:nvPr/>
        </p:nvSpPr>
        <p:spPr bwMode="auto">
          <a:xfrm>
            <a:off x="3687807" y="2979565"/>
            <a:ext cx="1571707" cy="401786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 A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105393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95" name="Rectangle 82"/>
          <p:cNvSpPr>
            <a:spLocks noChangeArrowheads="1"/>
          </p:cNvSpPr>
          <p:nvPr/>
        </p:nvSpPr>
        <p:spPr bwMode="auto">
          <a:xfrm>
            <a:off x="3695744" y="3470699"/>
            <a:ext cx="1571130" cy="4129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Halterofilia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111155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Rectangle 73"/>
          <p:cNvSpPr>
            <a:spLocks noChangeArrowheads="1"/>
          </p:cNvSpPr>
          <p:nvPr/>
        </p:nvSpPr>
        <p:spPr bwMode="auto">
          <a:xfrm>
            <a:off x="5502080" y="4949148"/>
            <a:ext cx="1577623" cy="43755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111837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2" name="Rectangle 73"/>
          <p:cNvSpPr>
            <a:spLocks noChangeArrowheads="1"/>
          </p:cNvSpPr>
          <p:nvPr/>
        </p:nvSpPr>
        <p:spPr bwMode="auto">
          <a:xfrm>
            <a:off x="7269000" y="2959027"/>
            <a:ext cx="1577623" cy="434905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de Atletismo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113589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pic>
        <p:nvPicPr>
          <p:cNvPr id="96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484435" y="5943889"/>
            <a:ext cx="2458098" cy="925790"/>
          </a:xfrm>
          <a:prstGeom prst="rect">
            <a:avLst/>
          </a:prstGeom>
        </p:spPr>
      </p:pic>
      <p:pic>
        <p:nvPicPr>
          <p:cNvPr id="9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" name="Rectangle 16"/>
          <p:cNvSpPr>
            <a:spLocks noChangeArrowheads="1"/>
          </p:cNvSpPr>
          <p:nvPr/>
        </p:nvSpPr>
        <p:spPr bwMode="auto">
          <a:xfrm>
            <a:off x="7273757" y="3500033"/>
            <a:ext cx="1566640" cy="36260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Luchas Asociadas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113728</a:t>
            </a: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0" name="Rectangle 16"/>
          <p:cNvSpPr>
            <a:spLocks noChangeArrowheads="1"/>
          </p:cNvSpPr>
          <p:nvPr/>
        </p:nvSpPr>
        <p:spPr bwMode="auto">
          <a:xfrm>
            <a:off x="7288064" y="4424899"/>
            <a:ext cx="1566640" cy="4349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Artes Marciales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113771</a:t>
            </a: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91" name="Rectangle 16"/>
          <p:cNvSpPr>
            <a:spLocks noChangeArrowheads="1"/>
          </p:cNvSpPr>
          <p:nvPr/>
        </p:nvSpPr>
        <p:spPr bwMode="auto">
          <a:xfrm>
            <a:off x="7291338" y="3955062"/>
            <a:ext cx="1566640" cy="3959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Instructor(a) de Handball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113729</a:t>
            </a: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7" name="Line 36"/>
          <p:cNvSpPr>
            <a:spLocks noChangeShapeType="1"/>
          </p:cNvSpPr>
          <p:nvPr/>
        </p:nvSpPr>
        <p:spPr bwMode="auto">
          <a:xfrm flipH="1" flipV="1">
            <a:off x="8046314" y="2794829"/>
            <a:ext cx="1" cy="13601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07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2434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7" name="6 Conector recto"/>
          <p:cNvCxnSpPr>
            <a:cxnSpLocks noChangeShapeType="1"/>
          </p:cNvCxnSpPr>
          <p:nvPr/>
        </p:nvCxnSpPr>
        <p:spPr bwMode="auto">
          <a:xfrm flipH="1">
            <a:off x="4530357" y="2774483"/>
            <a:ext cx="266" cy="83087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54 Conector recto"/>
          <p:cNvCxnSpPr>
            <a:cxnSpLocks noChangeShapeType="1"/>
          </p:cNvCxnSpPr>
          <p:nvPr/>
        </p:nvCxnSpPr>
        <p:spPr bwMode="auto">
          <a:xfrm>
            <a:off x="3478183" y="3619687"/>
            <a:ext cx="0" cy="21113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469177" y="2595614"/>
            <a:ext cx="2122893" cy="7796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Jefe(a) de Cultura Física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110770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12" name="3 Conector recto"/>
          <p:cNvCxnSpPr>
            <a:cxnSpLocks noChangeShapeType="1"/>
          </p:cNvCxnSpPr>
          <p:nvPr/>
        </p:nvCxnSpPr>
        <p:spPr bwMode="auto">
          <a:xfrm>
            <a:off x="3486134" y="3615164"/>
            <a:ext cx="2196069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Rectangle 203"/>
          <p:cNvSpPr>
            <a:spLocks noChangeArrowheads="1"/>
          </p:cNvSpPr>
          <p:nvPr/>
        </p:nvSpPr>
        <p:spPr bwMode="auto">
          <a:xfrm>
            <a:off x="4761846" y="3827888"/>
            <a:ext cx="1840714" cy="7319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102069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54 Conector recto"/>
          <p:cNvCxnSpPr>
            <a:cxnSpLocks noChangeShapeType="1"/>
            <a:endCxn id="13" idx="0"/>
          </p:cNvCxnSpPr>
          <p:nvPr/>
        </p:nvCxnSpPr>
        <p:spPr bwMode="auto">
          <a:xfrm flipH="1">
            <a:off x="5682203" y="3629212"/>
            <a:ext cx="3236" cy="19867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200"/>
          <p:cNvSpPr>
            <a:spLocks noChangeArrowheads="1"/>
          </p:cNvSpPr>
          <p:nvPr/>
        </p:nvSpPr>
        <p:spPr bwMode="auto">
          <a:xfrm>
            <a:off x="2531398" y="3817570"/>
            <a:ext cx="1840714" cy="74226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20089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pic>
        <p:nvPicPr>
          <p:cNvPr id="1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525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Line 45"/>
          <p:cNvSpPr>
            <a:spLocks noChangeShapeType="1"/>
          </p:cNvSpPr>
          <p:nvPr/>
        </p:nvSpPr>
        <p:spPr bwMode="auto">
          <a:xfrm>
            <a:off x="3271628" y="3545761"/>
            <a:ext cx="1905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3" name="Line 82"/>
          <p:cNvSpPr>
            <a:spLocks noChangeShapeType="1"/>
          </p:cNvSpPr>
          <p:nvPr/>
        </p:nvSpPr>
        <p:spPr bwMode="auto">
          <a:xfrm flipV="1">
            <a:off x="1171365" y="4270539"/>
            <a:ext cx="18309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657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7354811" y="4140726"/>
            <a:ext cx="17449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cxnSp>
        <p:nvCxnSpPr>
          <p:cNvPr id="8" name="9 Conector recto"/>
          <p:cNvCxnSpPr>
            <a:cxnSpLocks noChangeShapeType="1"/>
            <a:stCxn id="36" idx="2"/>
          </p:cNvCxnSpPr>
          <p:nvPr/>
        </p:nvCxnSpPr>
        <p:spPr bwMode="auto">
          <a:xfrm flipH="1">
            <a:off x="4363742" y="2770500"/>
            <a:ext cx="2036" cy="21451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Line 6"/>
          <p:cNvSpPr>
            <a:spLocks noChangeShapeType="1"/>
          </p:cNvSpPr>
          <p:nvPr/>
        </p:nvSpPr>
        <p:spPr bwMode="auto">
          <a:xfrm>
            <a:off x="7354811" y="3481846"/>
            <a:ext cx="176079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 flipV="1">
            <a:off x="1171365" y="3508920"/>
            <a:ext cx="179390" cy="675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1357103" y="3190710"/>
            <a:ext cx="1833563" cy="6540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Deportivo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16300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3458870" y="3196463"/>
            <a:ext cx="1815762" cy="6500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Deportivo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65689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5" name="Line 40"/>
          <p:cNvSpPr>
            <a:spLocks noChangeShapeType="1"/>
          </p:cNvSpPr>
          <p:nvPr/>
        </p:nvSpPr>
        <p:spPr bwMode="auto">
          <a:xfrm>
            <a:off x="1158665" y="2992962"/>
            <a:ext cx="6364289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6" name="Line 42"/>
          <p:cNvSpPr>
            <a:spLocks noChangeShapeType="1"/>
          </p:cNvSpPr>
          <p:nvPr/>
        </p:nvSpPr>
        <p:spPr bwMode="auto">
          <a:xfrm>
            <a:off x="7522954" y="3010427"/>
            <a:ext cx="0" cy="188620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8" name="Line 45"/>
          <p:cNvSpPr>
            <a:spLocks noChangeShapeType="1"/>
          </p:cNvSpPr>
          <p:nvPr/>
        </p:nvSpPr>
        <p:spPr bwMode="auto">
          <a:xfrm>
            <a:off x="1167219" y="4983989"/>
            <a:ext cx="187241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9" name="Line 62"/>
          <p:cNvSpPr>
            <a:spLocks noChangeShapeType="1"/>
          </p:cNvSpPr>
          <p:nvPr/>
        </p:nvSpPr>
        <p:spPr bwMode="auto">
          <a:xfrm>
            <a:off x="1158666" y="2992964"/>
            <a:ext cx="0" cy="19910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6" name="Rectangle 444"/>
          <p:cNvSpPr>
            <a:spLocks noChangeArrowheads="1"/>
          </p:cNvSpPr>
          <p:nvPr/>
        </p:nvSpPr>
        <p:spPr bwMode="auto">
          <a:xfrm>
            <a:off x="3456923" y="1927680"/>
            <a:ext cx="1817709" cy="84282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 smtClean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Jefe(a) de Deporte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Ciudadano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110769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38" name="5 Conector recto"/>
          <p:cNvCxnSpPr>
            <a:cxnSpLocks noChangeShapeType="1"/>
            <a:endCxn id="48" idx="0"/>
          </p:cNvCxnSpPr>
          <p:nvPr/>
        </p:nvCxnSpPr>
        <p:spPr bwMode="auto">
          <a:xfrm>
            <a:off x="3266423" y="3010427"/>
            <a:ext cx="0" cy="198364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1357103" y="3925900"/>
            <a:ext cx="1802361" cy="64111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  <a:r>
              <a:rPr lang="es-MX" sz="1200" b="0" dirty="0">
                <a:latin typeface="Calibri" panose="020F0502020204030204" pitchFamily="34" charset="0"/>
              </a:rPr>
              <a:t>Deportivo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41139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3" name="Rectangle 26"/>
          <p:cNvSpPr>
            <a:spLocks noChangeArrowheads="1"/>
          </p:cNvSpPr>
          <p:nvPr/>
        </p:nvSpPr>
        <p:spPr bwMode="auto">
          <a:xfrm>
            <a:off x="3456923" y="4644549"/>
            <a:ext cx="1813635" cy="67807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 A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71760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417"/>
          <p:cNvSpPr>
            <a:spLocks noChangeArrowheads="1"/>
          </p:cNvSpPr>
          <p:nvPr/>
        </p:nvSpPr>
        <p:spPr bwMode="auto">
          <a:xfrm>
            <a:off x="5528773" y="3896151"/>
            <a:ext cx="1819275" cy="6500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81160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217"/>
          <p:cNvSpPr>
            <a:spLocks noChangeArrowheads="1"/>
          </p:cNvSpPr>
          <p:nvPr/>
        </p:nvSpPr>
        <p:spPr bwMode="auto">
          <a:xfrm>
            <a:off x="1366629" y="4644550"/>
            <a:ext cx="1792835" cy="67807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Deportivo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60247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203"/>
          <p:cNvSpPr>
            <a:spLocks noChangeArrowheads="1"/>
          </p:cNvSpPr>
          <p:nvPr/>
        </p:nvSpPr>
        <p:spPr bwMode="auto">
          <a:xfrm>
            <a:off x="5528773" y="3181509"/>
            <a:ext cx="1819275" cy="66225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72216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4" name="Rectangle 1153"/>
          <p:cNvSpPr>
            <a:spLocks noChangeArrowheads="1"/>
          </p:cNvSpPr>
          <p:nvPr/>
        </p:nvSpPr>
        <p:spPr bwMode="auto">
          <a:xfrm>
            <a:off x="3456923" y="3921970"/>
            <a:ext cx="1813635" cy="64504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70848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7" name="Line 45"/>
          <p:cNvSpPr>
            <a:spLocks noChangeShapeType="1"/>
          </p:cNvSpPr>
          <p:nvPr/>
        </p:nvSpPr>
        <p:spPr bwMode="auto">
          <a:xfrm>
            <a:off x="3266423" y="4270309"/>
            <a:ext cx="1905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8" name="Line 45"/>
          <p:cNvSpPr>
            <a:spLocks noChangeShapeType="1"/>
          </p:cNvSpPr>
          <p:nvPr/>
        </p:nvSpPr>
        <p:spPr bwMode="auto">
          <a:xfrm>
            <a:off x="3266423" y="4994070"/>
            <a:ext cx="1905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pic>
        <p:nvPicPr>
          <p:cNvPr id="2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Line 6"/>
          <p:cNvSpPr>
            <a:spLocks noChangeShapeType="1"/>
          </p:cNvSpPr>
          <p:nvPr/>
        </p:nvSpPr>
        <p:spPr bwMode="auto">
          <a:xfrm>
            <a:off x="7354811" y="4896630"/>
            <a:ext cx="18125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4" name="Rectangle 417"/>
          <p:cNvSpPr>
            <a:spLocks noChangeArrowheads="1"/>
          </p:cNvSpPr>
          <p:nvPr/>
        </p:nvSpPr>
        <p:spPr bwMode="auto">
          <a:xfrm>
            <a:off x="5535536" y="4652055"/>
            <a:ext cx="1819275" cy="65008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96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71 Conector recto"/>
          <p:cNvCxnSpPr>
            <a:cxnSpLocks noChangeShapeType="1"/>
          </p:cNvCxnSpPr>
          <p:nvPr/>
        </p:nvCxnSpPr>
        <p:spPr bwMode="auto">
          <a:xfrm>
            <a:off x="7265710" y="4131880"/>
            <a:ext cx="2174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3 Conector recto"/>
          <p:cNvCxnSpPr>
            <a:cxnSpLocks noChangeShapeType="1"/>
          </p:cNvCxnSpPr>
          <p:nvPr/>
        </p:nvCxnSpPr>
        <p:spPr bwMode="auto">
          <a:xfrm>
            <a:off x="1559796" y="2952117"/>
            <a:ext cx="7522" cy="266056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8 Conector recto"/>
          <p:cNvCxnSpPr>
            <a:cxnSpLocks noChangeShapeType="1"/>
          </p:cNvCxnSpPr>
          <p:nvPr/>
        </p:nvCxnSpPr>
        <p:spPr bwMode="auto">
          <a:xfrm>
            <a:off x="1559795" y="3461704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55 Conector recto"/>
          <p:cNvCxnSpPr>
            <a:cxnSpLocks noChangeShapeType="1"/>
          </p:cNvCxnSpPr>
          <p:nvPr/>
        </p:nvCxnSpPr>
        <p:spPr bwMode="auto">
          <a:xfrm>
            <a:off x="1569320" y="4139567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60 Conector recto"/>
          <p:cNvCxnSpPr>
            <a:cxnSpLocks noChangeShapeType="1"/>
          </p:cNvCxnSpPr>
          <p:nvPr/>
        </p:nvCxnSpPr>
        <p:spPr bwMode="auto">
          <a:xfrm>
            <a:off x="1559795" y="4872014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69 Conector recto"/>
          <p:cNvCxnSpPr>
            <a:cxnSpLocks noChangeShapeType="1"/>
          </p:cNvCxnSpPr>
          <p:nvPr/>
        </p:nvCxnSpPr>
        <p:spPr bwMode="auto">
          <a:xfrm>
            <a:off x="3529410" y="4855780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72 Conector recto"/>
          <p:cNvCxnSpPr>
            <a:cxnSpLocks noChangeShapeType="1"/>
          </p:cNvCxnSpPr>
          <p:nvPr/>
        </p:nvCxnSpPr>
        <p:spPr bwMode="auto">
          <a:xfrm>
            <a:off x="3548915" y="5661248"/>
            <a:ext cx="19526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74 Conector recto"/>
          <p:cNvCxnSpPr>
            <a:cxnSpLocks noChangeShapeType="1"/>
          </p:cNvCxnSpPr>
          <p:nvPr/>
        </p:nvCxnSpPr>
        <p:spPr bwMode="auto">
          <a:xfrm>
            <a:off x="1567318" y="5604126"/>
            <a:ext cx="19526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74 Conector recto"/>
          <p:cNvCxnSpPr>
            <a:cxnSpLocks noChangeShapeType="1"/>
          </p:cNvCxnSpPr>
          <p:nvPr/>
        </p:nvCxnSpPr>
        <p:spPr bwMode="auto">
          <a:xfrm>
            <a:off x="3526235" y="4112830"/>
            <a:ext cx="1952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10 Conector recto"/>
          <p:cNvCxnSpPr>
            <a:cxnSpLocks noChangeShapeType="1"/>
          </p:cNvCxnSpPr>
          <p:nvPr/>
        </p:nvCxnSpPr>
        <p:spPr bwMode="auto">
          <a:xfrm>
            <a:off x="3530997" y="2952117"/>
            <a:ext cx="0" cy="271182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7 Conector recto"/>
          <p:cNvCxnSpPr>
            <a:cxnSpLocks noChangeShapeType="1"/>
          </p:cNvCxnSpPr>
          <p:nvPr/>
        </p:nvCxnSpPr>
        <p:spPr bwMode="auto">
          <a:xfrm>
            <a:off x="7224435" y="4941891"/>
            <a:ext cx="2667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5 Conector recto"/>
          <p:cNvCxnSpPr>
            <a:cxnSpLocks noChangeShapeType="1"/>
          </p:cNvCxnSpPr>
          <p:nvPr/>
        </p:nvCxnSpPr>
        <p:spPr bwMode="auto">
          <a:xfrm>
            <a:off x="7473672" y="2985454"/>
            <a:ext cx="17463" cy="264152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71 Conector recto"/>
          <p:cNvCxnSpPr>
            <a:cxnSpLocks noChangeShapeType="1"/>
          </p:cNvCxnSpPr>
          <p:nvPr/>
        </p:nvCxnSpPr>
        <p:spPr bwMode="auto">
          <a:xfrm>
            <a:off x="7241230" y="3388450"/>
            <a:ext cx="2174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0" y="-2698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5 Conector recto"/>
          <p:cNvCxnSpPr>
            <a:cxnSpLocks noChangeShapeType="1"/>
          </p:cNvCxnSpPr>
          <p:nvPr/>
        </p:nvCxnSpPr>
        <p:spPr bwMode="auto">
          <a:xfrm>
            <a:off x="2937468" y="2413888"/>
            <a:ext cx="284494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81 Conector recto"/>
          <p:cNvCxnSpPr>
            <a:cxnSpLocks noChangeShapeType="1"/>
          </p:cNvCxnSpPr>
          <p:nvPr/>
        </p:nvCxnSpPr>
        <p:spPr bwMode="auto">
          <a:xfrm>
            <a:off x="7245732" y="5616725"/>
            <a:ext cx="236753" cy="168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218"/>
          <p:cNvSpPr>
            <a:spLocks noChangeShapeType="1"/>
          </p:cNvSpPr>
          <p:nvPr/>
        </p:nvSpPr>
        <p:spPr bwMode="auto">
          <a:xfrm>
            <a:off x="4507911" y="1946711"/>
            <a:ext cx="8472" cy="100061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16" name="Rectangle 150"/>
          <p:cNvSpPr>
            <a:spLocks noChangeArrowheads="1"/>
          </p:cNvSpPr>
          <p:nvPr/>
        </p:nvSpPr>
        <p:spPr bwMode="auto">
          <a:xfrm>
            <a:off x="5662099" y="3034438"/>
            <a:ext cx="1689783" cy="6858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 74543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7" name="Rectangle 152"/>
          <p:cNvSpPr>
            <a:spLocks noChangeArrowheads="1"/>
          </p:cNvSpPr>
          <p:nvPr/>
        </p:nvSpPr>
        <p:spPr bwMode="auto">
          <a:xfrm>
            <a:off x="1705351" y="5196724"/>
            <a:ext cx="1668108" cy="6085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61716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8" name="Rectangle 168"/>
          <p:cNvSpPr>
            <a:spLocks noChangeArrowheads="1"/>
          </p:cNvSpPr>
          <p:nvPr/>
        </p:nvSpPr>
        <p:spPr bwMode="auto">
          <a:xfrm>
            <a:off x="1708925" y="3817304"/>
            <a:ext cx="1680409" cy="64672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22484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9" name="Rectangle 169"/>
          <p:cNvSpPr>
            <a:spLocks noChangeArrowheads="1"/>
          </p:cNvSpPr>
          <p:nvPr/>
        </p:nvSpPr>
        <p:spPr bwMode="auto">
          <a:xfrm>
            <a:off x="1693050" y="4527527"/>
            <a:ext cx="1680409" cy="6143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Auxiliar de 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43883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0" name="Line 182"/>
          <p:cNvSpPr>
            <a:spLocks noChangeShapeType="1"/>
          </p:cNvSpPr>
          <p:nvPr/>
        </p:nvSpPr>
        <p:spPr bwMode="auto">
          <a:xfrm>
            <a:off x="1569320" y="2955293"/>
            <a:ext cx="588939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3678555" y="4531930"/>
            <a:ext cx="1701232" cy="60795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Mayordomo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67157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8" name="Rectangle 40"/>
          <p:cNvSpPr>
            <a:spLocks noChangeArrowheads="1"/>
          </p:cNvSpPr>
          <p:nvPr/>
        </p:nvSpPr>
        <p:spPr bwMode="auto">
          <a:xfrm>
            <a:off x="3678554" y="3793743"/>
            <a:ext cx="1705685" cy="6762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Jardinero(a)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63965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9" name="Rectangle 41"/>
          <p:cNvSpPr>
            <a:spLocks noChangeArrowheads="1"/>
          </p:cNvSpPr>
          <p:nvPr/>
        </p:nvSpPr>
        <p:spPr bwMode="auto">
          <a:xfrm>
            <a:off x="1700989" y="3066758"/>
            <a:ext cx="1686214" cy="68545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Mayordomo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21436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7" name="Rectangle 64"/>
          <p:cNvSpPr>
            <a:spLocks noChangeArrowheads="1"/>
          </p:cNvSpPr>
          <p:nvPr/>
        </p:nvSpPr>
        <p:spPr bwMode="auto">
          <a:xfrm>
            <a:off x="5681919" y="4556360"/>
            <a:ext cx="1652960" cy="5835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102378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9" name="Rectangle 64"/>
          <p:cNvSpPr>
            <a:spLocks noChangeArrowheads="1"/>
          </p:cNvSpPr>
          <p:nvPr/>
        </p:nvSpPr>
        <p:spPr bwMode="auto">
          <a:xfrm>
            <a:off x="5671957" y="3796667"/>
            <a:ext cx="1670065" cy="6858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Oficial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102308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0" name="Rectangle 112"/>
          <p:cNvSpPr>
            <a:spLocks noChangeArrowheads="1"/>
          </p:cNvSpPr>
          <p:nvPr/>
        </p:nvSpPr>
        <p:spPr bwMode="auto">
          <a:xfrm>
            <a:off x="1403648" y="2068655"/>
            <a:ext cx="1872208" cy="6556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Secretaria  /  B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15227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1" name="Rectangle 64"/>
          <p:cNvSpPr>
            <a:spLocks noChangeArrowheads="1"/>
          </p:cNvSpPr>
          <p:nvPr/>
        </p:nvSpPr>
        <p:spPr bwMode="auto">
          <a:xfrm>
            <a:off x="5691779" y="5184375"/>
            <a:ext cx="1660103" cy="6208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Ayudante 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 102664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58" name="Rectangle 444"/>
          <p:cNvSpPr>
            <a:spLocks noChangeArrowheads="1"/>
          </p:cNvSpPr>
          <p:nvPr/>
        </p:nvSpPr>
        <p:spPr bwMode="auto">
          <a:xfrm>
            <a:off x="5782415" y="2060848"/>
            <a:ext cx="1858790" cy="6800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de Infraestructura y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Mantenimiento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18161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Line 432"/>
          <p:cNvSpPr>
            <a:spLocks noChangeShapeType="1"/>
          </p:cNvSpPr>
          <p:nvPr/>
        </p:nvSpPr>
        <p:spPr bwMode="auto">
          <a:xfrm>
            <a:off x="3533278" y="3388450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65" name="Rectangle 246"/>
          <p:cNvSpPr>
            <a:spLocks noChangeArrowheads="1"/>
          </p:cNvSpPr>
          <p:nvPr/>
        </p:nvSpPr>
        <p:spPr bwMode="auto">
          <a:xfrm>
            <a:off x="3661996" y="3056663"/>
            <a:ext cx="1717792" cy="6635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Chofer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62449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Rectangle 26"/>
          <p:cNvSpPr>
            <a:spLocks noChangeArrowheads="1"/>
          </p:cNvSpPr>
          <p:nvPr/>
        </p:nvSpPr>
        <p:spPr bwMode="auto">
          <a:xfrm>
            <a:off x="3672088" y="5186404"/>
            <a:ext cx="1707699" cy="61885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Intendente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71044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4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93296"/>
            <a:ext cx="2458098" cy="764703"/>
          </a:xfrm>
          <a:prstGeom prst="rect">
            <a:avLst/>
          </a:prstGeom>
        </p:spPr>
      </p:pic>
      <p:pic>
        <p:nvPicPr>
          <p:cNvPr id="4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Rectangle 471"/>
          <p:cNvSpPr>
            <a:spLocks noChangeArrowheads="1"/>
          </p:cNvSpPr>
          <p:nvPr/>
        </p:nvSpPr>
        <p:spPr bwMode="auto">
          <a:xfrm>
            <a:off x="3450504" y="1313336"/>
            <a:ext cx="2133101" cy="7200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Coordinador(a) De Planeación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110714</a:t>
            </a:r>
            <a:endParaRPr lang="es-MX" altLang="es-MX" sz="12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10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5 Conector recto"/>
          <p:cNvCxnSpPr>
            <a:cxnSpLocks noChangeShapeType="1"/>
          </p:cNvCxnSpPr>
          <p:nvPr/>
        </p:nvCxnSpPr>
        <p:spPr bwMode="auto">
          <a:xfrm>
            <a:off x="3185249" y="2364323"/>
            <a:ext cx="136093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70442" y="55772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>
            <a:stCxn id="17" idx="2"/>
          </p:cNvCxnSpPr>
          <p:nvPr/>
        </p:nvCxnSpPr>
        <p:spPr>
          <a:xfrm flipH="1">
            <a:off x="4554608" y="2269066"/>
            <a:ext cx="4811" cy="9525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375"/>
          <p:cNvSpPr>
            <a:spLocks noChangeArrowheads="1"/>
          </p:cNvSpPr>
          <p:nvPr/>
        </p:nvSpPr>
        <p:spPr bwMode="auto">
          <a:xfrm>
            <a:off x="3478836" y="1556792"/>
            <a:ext cx="2161165" cy="71227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Jefe(a) de Area Acuática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110910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3"/>
          <p:cNvSpPr>
            <a:spLocks noChangeArrowheads="1"/>
          </p:cNvSpPr>
          <p:nvPr/>
        </p:nvSpPr>
        <p:spPr bwMode="auto">
          <a:xfrm>
            <a:off x="503375" y="3191679"/>
            <a:ext cx="1532149" cy="71623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Auxiliar  </a:t>
            </a: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Administrativo(a) 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42637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2" name="Rectangle 33"/>
          <p:cNvSpPr>
            <a:spLocks noChangeArrowheads="1"/>
          </p:cNvSpPr>
          <p:nvPr/>
        </p:nvSpPr>
        <p:spPr bwMode="auto">
          <a:xfrm>
            <a:off x="503376" y="3961460"/>
            <a:ext cx="1532149" cy="60233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Promotor </a:t>
            </a:r>
            <a:r>
              <a:rPr lang="es-MX" sz="1200" b="0" dirty="0" smtClean="0">
                <a:latin typeface="Calibri" panose="020F0502020204030204" pitchFamily="34" charset="0"/>
              </a:rPr>
              <a:t>(a)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42969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3" name="Rectangle 38"/>
          <p:cNvSpPr>
            <a:spLocks noChangeArrowheads="1"/>
          </p:cNvSpPr>
          <p:nvPr/>
        </p:nvSpPr>
        <p:spPr bwMode="auto">
          <a:xfrm>
            <a:off x="1710434" y="1935007"/>
            <a:ext cx="1474815" cy="6604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Secretaria </a:t>
            </a:r>
            <a:r>
              <a:rPr lang="es-MX" sz="1200" b="0" dirty="0">
                <a:latin typeface="Calibri" panose="020F0502020204030204" pitchFamily="34" charset="0"/>
              </a:rPr>
              <a:t>/ </a:t>
            </a:r>
            <a:r>
              <a:rPr lang="es-MX" sz="1200" b="0" dirty="0" smtClean="0">
                <a:latin typeface="Calibri" panose="020F0502020204030204" pitchFamily="34" charset="0"/>
              </a:rPr>
              <a:t>O 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72580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4" name="Rectangle 144"/>
          <p:cNvSpPr>
            <a:spLocks noChangeArrowheads="1"/>
          </p:cNvSpPr>
          <p:nvPr/>
        </p:nvSpPr>
        <p:spPr bwMode="auto">
          <a:xfrm>
            <a:off x="502473" y="4610667"/>
            <a:ext cx="1526002" cy="61912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82359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20313" y="2762635"/>
            <a:ext cx="1097095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Administrativo</a:t>
            </a:r>
            <a:endParaRPr lang="es-MX" sz="1200" dirty="0">
              <a:latin typeface="Calibri" panose="020F0502020204030204" pitchFamily="34" charset="0"/>
            </a:endParaRPr>
          </a:p>
        </p:txBody>
      </p:sp>
      <p:cxnSp>
        <p:nvCxnSpPr>
          <p:cNvPr id="22" name="5 Conector recto"/>
          <p:cNvCxnSpPr>
            <a:cxnSpLocks noChangeShapeType="1"/>
          </p:cNvCxnSpPr>
          <p:nvPr/>
        </p:nvCxnSpPr>
        <p:spPr bwMode="auto">
          <a:xfrm>
            <a:off x="503376" y="3097160"/>
            <a:ext cx="155194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Rectangle 417"/>
          <p:cNvSpPr>
            <a:spLocks noChangeArrowheads="1"/>
          </p:cNvSpPr>
          <p:nvPr/>
        </p:nvSpPr>
        <p:spPr bwMode="auto">
          <a:xfrm>
            <a:off x="2266284" y="3206732"/>
            <a:ext cx="1556156" cy="701386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Encargado(a)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Sección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101235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154"/>
          <p:cNvSpPr>
            <a:spLocks noChangeArrowheads="1"/>
          </p:cNvSpPr>
          <p:nvPr/>
        </p:nvSpPr>
        <p:spPr bwMode="auto">
          <a:xfrm>
            <a:off x="2284836" y="5274591"/>
            <a:ext cx="1563080" cy="63355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Mantenimiento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62442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162"/>
          <p:cNvSpPr>
            <a:spLocks noChangeArrowheads="1"/>
          </p:cNvSpPr>
          <p:nvPr/>
        </p:nvSpPr>
        <p:spPr bwMode="auto">
          <a:xfrm>
            <a:off x="2266284" y="3956214"/>
            <a:ext cx="1565097" cy="60758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Mantenimiento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24076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50"/>
          <p:cNvSpPr>
            <a:spLocks noChangeArrowheads="1"/>
          </p:cNvSpPr>
          <p:nvPr/>
        </p:nvSpPr>
        <p:spPr bwMode="auto">
          <a:xfrm>
            <a:off x="2274222" y="4610666"/>
            <a:ext cx="1555142" cy="6191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Encargado(a)de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Sección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61722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5"/>
          <p:cNvSpPr>
            <a:spLocks noChangeArrowheads="1"/>
          </p:cNvSpPr>
          <p:nvPr/>
        </p:nvSpPr>
        <p:spPr bwMode="auto">
          <a:xfrm>
            <a:off x="3893273" y="3956213"/>
            <a:ext cx="1544101" cy="62773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Vigilante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102188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203"/>
          <p:cNvSpPr>
            <a:spLocks noChangeArrowheads="1"/>
          </p:cNvSpPr>
          <p:nvPr/>
        </p:nvSpPr>
        <p:spPr bwMode="auto">
          <a:xfrm>
            <a:off x="3906100" y="5286500"/>
            <a:ext cx="1531948" cy="6191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Mantenimiento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105918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53"/>
          <p:cNvSpPr>
            <a:spLocks noChangeArrowheads="1"/>
          </p:cNvSpPr>
          <p:nvPr/>
        </p:nvSpPr>
        <p:spPr bwMode="auto">
          <a:xfrm>
            <a:off x="3893273" y="4632049"/>
            <a:ext cx="1544101" cy="6075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Canastillero(a)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5 Conector recto"/>
          <p:cNvCxnSpPr>
            <a:cxnSpLocks noChangeShapeType="1"/>
          </p:cNvCxnSpPr>
          <p:nvPr/>
        </p:nvCxnSpPr>
        <p:spPr bwMode="auto">
          <a:xfrm>
            <a:off x="2266284" y="3115587"/>
            <a:ext cx="3171764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12 Rectángulo"/>
          <p:cNvSpPr/>
          <p:nvPr/>
        </p:nvSpPr>
        <p:spPr>
          <a:xfrm>
            <a:off x="3297737" y="2762635"/>
            <a:ext cx="1156535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Mantenimiento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44" name="Rectangle 6"/>
          <p:cNvSpPr>
            <a:spLocks noChangeArrowheads="1"/>
          </p:cNvSpPr>
          <p:nvPr/>
        </p:nvSpPr>
        <p:spPr bwMode="auto">
          <a:xfrm>
            <a:off x="7251097" y="3958921"/>
            <a:ext cx="1460425" cy="6133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Salvavidas </a:t>
            </a: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Vacante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5" name="Rectangle 7"/>
          <p:cNvSpPr>
            <a:spLocks noChangeArrowheads="1"/>
          </p:cNvSpPr>
          <p:nvPr/>
        </p:nvSpPr>
        <p:spPr bwMode="auto">
          <a:xfrm>
            <a:off x="5682985" y="3222149"/>
            <a:ext cx="1454776" cy="68596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de </a:t>
            </a:r>
            <a:r>
              <a:rPr lang="es-MX" sz="1200" b="0" dirty="0">
                <a:latin typeface="Calibri" panose="020F0502020204030204" pitchFamily="34" charset="0"/>
              </a:rPr>
              <a:t>Natación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16996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6" name="Rectangle 26"/>
          <p:cNvSpPr>
            <a:spLocks noChangeArrowheads="1"/>
          </p:cNvSpPr>
          <p:nvPr/>
        </p:nvSpPr>
        <p:spPr bwMode="auto">
          <a:xfrm>
            <a:off x="5697092" y="4632049"/>
            <a:ext cx="1453409" cy="60758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</a:t>
            </a:r>
            <a:r>
              <a:rPr lang="es-MX" sz="1200" b="0" dirty="0">
                <a:latin typeface="Calibri" panose="020F0502020204030204" pitchFamily="34" charset="0"/>
              </a:rPr>
              <a:t>(O</a:t>
            </a:r>
            <a:r>
              <a:rPr lang="es-MX" sz="1200" b="0" dirty="0" smtClean="0">
                <a:latin typeface="Calibri" panose="020F0502020204030204" pitchFamily="34" charset="0"/>
              </a:rPr>
              <a:t>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23907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8" name="Rectangle 43"/>
          <p:cNvSpPr>
            <a:spLocks noChangeArrowheads="1"/>
          </p:cNvSpPr>
          <p:nvPr/>
        </p:nvSpPr>
        <p:spPr bwMode="auto">
          <a:xfrm>
            <a:off x="5686160" y="3956214"/>
            <a:ext cx="1465276" cy="62773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 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17015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9" name="Rectangle 21"/>
          <p:cNvSpPr>
            <a:spLocks noChangeArrowheads="1"/>
          </p:cNvSpPr>
          <p:nvPr/>
        </p:nvSpPr>
        <p:spPr bwMode="auto">
          <a:xfrm>
            <a:off x="7251097" y="4631507"/>
            <a:ext cx="1445177" cy="61613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Auxiliar 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Eventos Espec</a:t>
            </a:r>
            <a:r>
              <a:rPr lang="es-MX" sz="1200" dirty="0" smtClean="0">
                <a:latin typeface="Calibri" panose="020F0502020204030204" pitchFamily="34" charset="0"/>
              </a:rPr>
              <a:t>iales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74479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50" name="Rectangle 450"/>
          <p:cNvSpPr>
            <a:spLocks noChangeArrowheads="1"/>
          </p:cNvSpPr>
          <p:nvPr/>
        </p:nvSpPr>
        <p:spPr bwMode="auto">
          <a:xfrm>
            <a:off x="7255861" y="3223549"/>
            <a:ext cx="1453409" cy="68436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64696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51" name="5 Conector recto"/>
          <p:cNvCxnSpPr>
            <a:cxnSpLocks noChangeShapeType="1"/>
          </p:cNvCxnSpPr>
          <p:nvPr/>
        </p:nvCxnSpPr>
        <p:spPr bwMode="auto">
          <a:xfrm flipV="1">
            <a:off x="5646405" y="3108967"/>
            <a:ext cx="3100590" cy="662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15 Rectángulo"/>
          <p:cNvSpPr/>
          <p:nvPr/>
        </p:nvSpPr>
        <p:spPr>
          <a:xfrm>
            <a:off x="6605359" y="2767034"/>
            <a:ext cx="1142172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Domo Acuático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6" name="Rectangle 26"/>
          <p:cNvSpPr>
            <a:spLocks noChangeArrowheads="1"/>
          </p:cNvSpPr>
          <p:nvPr/>
        </p:nvSpPr>
        <p:spPr bwMode="auto">
          <a:xfrm>
            <a:off x="3895581" y="3222149"/>
            <a:ext cx="1542467" cy="68596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Ayudante(a)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de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Mantenimiento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83981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pic>
        <p:nvPicPr>
          <p:cNvPr id="3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Rectangle 108"/>
          <p:cNvSpPr>
            <a:spLocks noChangeArrowheads="1"/>
          </p:cNvSpPr>
          <p:nvPr/>
        </p:nvSpPr>
        <p:spPr bwMode="auto">
          <a:xfrm>
            <a:off x="6480860" y="5292879"/>
            <a:ext cx="1440084" cy="63103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113638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41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Line 6"/>
          <p:cNvSpPr>
            <a:spLocks noChangeShapeType="1"/>
          </p:cNvSpPr>
          <p:nvPr/>
        </p:nvSpPr>
        <p:spPr bwMode="auto">
          <a:xfrm>
            <a:off x="8648443" y="4443858"/>
            <a:ext cx="278710" cy="16251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63" name="Line 6"/>
          <p:cNvSpPr>
            <a:spLocks noChangeShapeType="1"/>
          </p:cNvSpPr>
          <p:nvPr/>
        </p:nvSpPr>
        <p:spPr bwMode="auto">
          <a:xfrm>
            <a:off x="8668671" y="391512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0" name="Line 6"/>
          <p:cNvSpPr>
            <a:spLocks noChangeShapeType="1"/>
          </p:cNvSpPr>
          <p:nvPr/>
        </p:nvSpPr>
        <p:spPr bwMode="auto">
          <a:xfrm>
            <a:off x="8657453" y="3369508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66" name="Line 6"/>
          <p:cNvSpPr>
            <a:spLocks noChangeShapeType="1"/>
          </p:cNvSpPr>
          <p:nvPr/>
        </p:nvSpPr>
        <p:spPr bwMode="auto">
          <a:xfrm>
            <a:off x="260609" y="494596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67" name="Line 6"/>
          <p:cNvSpPr>
            <a:spLocks noChangeShapeType="1"/>
          </p:cNvSpPr>
          <p:nvPr/>
        </p:nvSpPr>
        <p:spPr bwMode="auto">
          <a:xfrm>
            <a:off x="250806" y="457214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120" name="Line 6"/>
          <p:cNvSpPr>
            <a:spLocks noChangeShapeType="1"/>
          </p:cNvSpPr>
          <p:nvPr/>
        </p:nvSpPr>
        <p:spPr bwMode="auto">
          <a:xfrm>
            <a:off x="6916997" y="302774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06" name="Line 6"/>
          <p:cNvSpPr>
            <a:spLocks noChangeShapeType="1"/>
          </p:cNvSpPr>
          <p:nvPr/>
        </p:nvSpPr>
        <p:spPr bwMode="auto">
          <a:xfrm>
            <a:off x="1988969" y="4968063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04" name="Line 6"/>
          <p:cNvSpPr>
            <a:spLocks noChangeShapeType="1"/>
          </p:cNvSpPr>
          <p:nvPr/>
        </p:nvSpPr>
        <p:spPr bwMode="auto">
          <a:xfrm>
            <a:off x="8648444" y="2877787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03" name="Line 6"/>
          <p:cNvSpPr>
            <a:spLocks noChangeShapeType="1"/>
          </p:cNvSpPr>
          <p:nvPr/>
        </p:nvSpPr>
        <p:spPr bwMode="auto">
          <a:xfrm>
            <a:off x="6923372" y="4966039"/>
            <a:ext cx="250825" cy="0"/>
          </a:xfrm>
          <a:prstGeom prst="line">
            <a:avLst/>
          </a:prstGeom>
          <a:noFill/>
          <a:ln w="3810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02" name="Line 6"/>
          <p:cNvSpPr>
            <a:spLocks noChangeShapeType="1"/>
          </p:cNvSpPr>
          <p:nvPr/>
        </p:nvSpPr>
        <p:spPr bwMode="auto">
          <a:xfrm>
            <a:off x="6908042" y="4454731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8" name="Line 6"/>
          <p:cNvSpPr>
            <a:spLocks noChangeShapeType="1"/>
          </p:cNvSpPr>
          <p:nvPr/>
        </p:nvSpPr>
        <p:spPr bwMode="auto">
          <a:xfrm>
            <a:off x="6915042" y="393305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7" name="Line 6"/>
          <p:cNvSpPr>
            <a:spLocks noChangeShapeType="1"/>
          </p:cNvSpPr>
          <p:nvPr/>
        </p:nvSpPr>
        <p:spPr bwMode="auto">
          <a:xfrm>
            <a:off x="6916997" y="3377471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7" name="Line 6"/>
          <p:cNvSpPr>
            <a:spLocks noChangeShapeType="1"/>
          </p:cNvSpPr>
          <p:nvPr/>
        </p:nvSpPr>
        <p:spPr bwMode="auto">
          <a:xfrm>
            <a:off x="258607" y="400506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73" name="Line 6"/>
          <p:cNvSpPr>
            <a:spLocks noChangeShapeType="1"/>
          </p:cNvSpPr>
          <p:nvPr/>
        </p:nvSpPr>
        <p:spPr bwMode="auto">
          <a:xfrm>
            <a:off x="5163111" y="393305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9" name="Line 6"/>
          <p:cNvSpPr>
            <a:spLocks noChangeShapeType="1"/>
          </p:cNvSpPr>
          <p:nvPr/>
        </p:nvSpPr>
        <p:spPr bwMode="auto">
          <a:xfrm>
            <a:off x="5142192" y="3358448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9" name="Line 6"/>
          <p:cNvSpPr>
            <a:spLocks noChangeShapeType="1"/>
          </p:cNvSpPr>
          <p:nvPr/>
        </p:nvSpPr>
        <p:spPr bwMode="auto">
          <a:xfrm>
            <a:off x="5140262" y="2904161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2" name="Line 6"/>
          <p:cNvSpPr>
            <a:spLocks noChangeShapeType="1"/>
          </p:cNvSpPr>
          <p:nvPr/>
        </p:nvSpPr>
        <p:spPr bwMode="auto">
          <a:xfrm>
            <a:off x="2009159" y="272236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2" name="Line 6"/>
          <p:cNvSpPr>
            <a:spLocks noChangeShapeType="1"/>
          </p:cNvSpPr>
          <p:nvPr/>
        </p:nvSpPr>
        <p:spPr bwMode="auto">
          <a:xfrm>
            <a:off x="1999279" y="4576727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1" name="Line 6"/>
          <p:cNvSpPr>
            <a:spLocks noChangeShapeType="1"/>
          </p:cNvSpPr>
          <p:nvPr/>
        </p:nvSpPr>
        <p:spPr bwMode="auto">
          <a:xfrm>
            <a:off x="267750" y="3436258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56" name="Line 6"/>
          <p:cNvSpPr>
            <a:spLocks noChangeShapeType="1"/>
          </p:cNvSpPr>
          <p:nvPr/>
        </p:nvSpPr>
        <p:spPr bwMode="auto">
          <a:xfrm>
            <a:off x="254460" y="293596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48" name="Line 6"/>
          <p:cNvSpPr>
            <a:spLocks noChangeShapeType="1"/>
          </p:cNvSpPr>
          <p:nvPr/>
        </p:nvSpPr>
        <p:spPr bwMode="auto">
          <a:xfrm>
            <a:off x="1993429" y="393305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1" name="Line 6"/>
          <p:cNvSpPr>
            <a:spLocks noChangeShapeType="1"/>
          </p:cNvSpPr>
          <p:nvPr/>
        </p:nvSpPr>
        <p:spPr bwMode="auto">
          <a:xfrm>
            <a:off x="2009990" y="335699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9750" y="308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/>
          <p:nvPr/>
        </p:nvCxnSpPr>
        <p:spPr>
          <a:xfrm flipH="1">
            <a:off x="4510753" y="1828735"/>
            <a:ext cx="3630" cy="7544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53"/>
          <p:cNvSpPr>
            <a:spLocks noChangeArrowheads="1"/>
          </p:cNvSpPr>
          <p:nvPr/>
        </p:nvSpPr>
        <p:spPr bwMode="auto">
          <a:xfrm>
            <a:off x="390305" y="4301431"/>
            <a:ext cx="1515427" cy="37288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Instructor(a) de Natación</a:t>
            </a:r>
          </a:p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111410</a:t>
            </a:r>
          </a:p>
        </p:txBody>
      </p:sp>
      <p:sp>
        <p:nvSpPr>
          <p:cNvPr id="45" name="Rectangle 108"/>
          <p:cNvSpPr>
            <a:spLocks noChangeArrowheads="1"/>
          </p:cNvSpPr>
          <p:nvPr/>
        </p:nvSpPr>
        <p:spPr bwMode="auto">
          <a:xfrm>
            <a:off x="3577487" y="1614058"/>
            <a:ext cx="1873791" cy="6513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Coordinador(a)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Técnico de Natación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111412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6" name="Line 182"/>
          <p:cNvSpPr>
            <a:spLocks noChangeShapeType="1"/>
          </p:cNvSpPr>
          <p:nvPr/>
        </p:nvSpPr>
        <p:spPr bwMode="auto">
          <a:xfrm flipV="1">
            <a:off x="256389" y="2569123"/>
            <a:ext cx="8666304" cy="45824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>
              <a:cs typeface="Arial" panose="020B0604020202020204" pitchFamily="34" charset="0"/>
            </a:endParaRPr>
          </a:p>
        </p:txBody>
      </p:sp>
      <p:sp>
        <p:nvSpPr>
          <p:cNvPr id="57" name="Line 6"/>
          <p:cNvSpPr>
            <a:spLocks noChangeShapeType="1"/>
          </p:cNvSpPr>
          <p:nvPr/>
        </p:nvSpPr>
        <p:spPr bwMode="auto">
          <a:xfrm>
            <a:off x="5173997" y="4435943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>
              <a:latin typeface="Calibri" panose="020F0502020204030204" pitchFamily="34" charset="0"/>
            </a:endParaRPr>
          </a:p>
        </p:txBody>
      </p:sp>
      <p:cxnSp>
        <p:nvCxnSpPr>
          <p:cNvPr id="61" name="3 Conector recto"/>
          <p:cNvCxnSpPr>
            <a:cxnSpLocks noChangeShapeType="1"/>
            <a:endCxn id="106" idx="0"/>
          </p:cNvCxnSpPr>
          <p:nvPr/>
        </p:nvCxnSpPr>
        <p:spPr bwMode="auto">
          <a:xfrm flipH="1">
            <a:off x="1988969" y="2618694"/>
            <a:ext cx="12244" cy="234936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Rectangle 53"/>
          <p:cNvSpPr>
            <a:spLocks noChangeArrowheads="1"/>
          </p:cNvSpPr>
          <p:nvPr/>
        </p:nvSpPr>
        <p:spPr bwMode="auto">
          <a:xfrm>
            <a:off x="398404" y="3264620"/>
            <a:ext cx="1507328" cy="3810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103511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53"/>
          <p:cNvSpPr>
            <a:spLocks noChangeArrowheads="1"/>
          </p:cNvSpPr>
          <p:nvPr/>
        </p:nvSpPr>
        <p:spPr bwMode="auto">
          <a:xfrm>
            <a:off x="403372" y="3753626"/>
            <a:ext cx="1502360" cy="44469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105596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53"/>
          <p:cNvSpPr>
            <a:spLocks noChangeArrowheads="1"/>
          </p:cNvSpPr>
          <p:nvPr/>
        </p:nvSpPr>
        <p:spPr bwMode="auto">
          <a:xfrm>
            <a:off x="398404" y="2729172"/>
            <a:ext cx="1507328" cy="42746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101303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7" name="Line 6"/>
          <p:cNvSpPr>
            <a:spLocks noChangeShapeType="1"/>
          </p:cNvSpPr>
          <p:nvPr/>
        </p:nvSpPr>
        <p:spPr bwMode="auto">
          <a:xfrm>
            <a:off x="5169107" y="486263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8" name="Rectangle 53"/>
          <p:cNvSpPr>
            <a:spLocks noChangeArrowheads="1"/>
          </p:cNvSpPr>
          <p:nvPr/>
        </p:nvSpPr>
        <p:spPr bwMode="auto">
          <a:xfrm>
            <a:off x="3762496" y="3252294"/>
            <a:ext cx="1511131" cy="3519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112766</a:t>
            </a:r>
          </a:p>
        </p:txBody>
      </p:sp>
      <p:sp>
        <p:nvSpPr>
          <p:cNvPr id="64" name="Rectangle 108"/>
          <p:cNvSpPr>
            <a:spLocks noChangeArrowheads="1"/>
          </p:cNvSpPr>
          <p:nvPr/>
        </p:nvSpPr>
        <p:spPr bwMode="auto">
          <a:xfrm>
            <a:off x="3758817" y="2708920"/>
            <a:ext cx="1519799" cy="45995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112603 </a:t>
            </a:r>
          </a:p>
        </p:txBody>
      </p:sp>
      <p:sp>
        <p:nvSpPr>
          <p:cNvPr id="75" name="Rectangle 53"/>
          <p:cNvSpPr>
            <a:spLocks noChangeArrowheads="1"/>
          </p:cNvSpPr>
          <p:nvPr/>
        </p:nvSpPr>
        <p:spPr bwMode="auto">
          <a:xfrm>
            <a:off x="2118840" y="3710368"/>
            <a:ext cx="1511131" cy="4471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112597</a:t>
            </a:r>
          </a:p>
        </p:txBody>
      </p:sp>
      <p:sp>
        <p:nvSpPr>
          <p:cNvPr id="76" name="Rectangle 108"/>
          <p:cNvSpPr>
            <a:spLocks noChangeArrowheads="1"/>
          </p:cNvSpPr>
          <p:nvPr/>
        </p:nvSpPr>
        <p:spPr bwMode="auto">
          <a:xfrm>
            <a:off x="2123414" y="4284300"/>
            <a:ext cx="1506662" cy="37655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112598</a:t>
            </a:r>
            <a:endParaRPr lang="es-MX" sz="1200" b="1" dirty="0" smtClean="0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9" name="Rectangle 53"/>
          <p:cNvSpPr>
            <a:spLocks noChangeArrowheads="1"/>
          </p:cNvSpPr>
          <p:nvPr/>
        </p:nvSpPr>
        <p:spPr bwMode="auto">
          <a:xfrm>
            <a:off x="2118840" y="2708168"/>
            <a:ext cx="1488558" cy="44789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112595</a:t>
            </a:r>
          </a:p>
        </p:txBody>
      </p:sp>
      <p:sp>
        <p:nvSpPr>
          <p:cNvPr id="80" name="Rectangle 108"/>
          <p:cNvSpPr>
            <a:spLocks noChangeArrowheads="1"/>
          </p:cNvSpPr>
          <p:nvPr/>
        </p:nvSpPr>
        <p:spPr bwMode="auto">
          <a:xfrm>
            <a:off x="2128047" y="4757273"/>
            <a:ext cx="1512797" cy="4268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112602</a:t>
            </a:r>
            <a:endParaRPr lang="es-MX" sz="1200" b="1" dirty="0" smtClean="0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5" name="Rectangle 53"/>
          <p:cNvSpPr>
            <a:spLocks noChangeArrowheads="1"/>
          </p:cNvSpPr>
          <p:nvPr/>
        </p:nvSpPr>
        <p:spPr bwMode="auto">
          <a:xfrm>
            <a:off x="2119671" y="3263153"/>
            <a:ext cx="1504493" cy="36062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112600</a:t>
            </a:r>
          </a:p>
        </p:txBody>
      </p:sp>
      <p:sp>
        <p:nvSpPr>
          <p:cNvPr id="87" name="Rectangle 108"/>
          <p:cNvSpPr>
            <a:spLocks noChangeArrowheads="1"/>
          </p:cNvSpPr>
          <p:nvPr/>
        </p:nvSpPr>
        <p:spPr bwMode="auto">
          <a:xfrm>
            <a:off x="3750163" y="3710368"/>
            <a:ext cx="1544657" cy="4471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112767</a:t>
            </a:r>
            <a:endParaRPr lang="es-MX" sz="1200" b="1" dirty="0" smtClean="0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0" name="Rectangle 53"/>
          <p:cNvSpPr>
            <a:spLocks noChangeArrowheads="1"/>
          </p:cNvSpPr>
          <p:nvPr/>
        </p:nvSpPr>
        <p:spPr bwMode="auto">
          <a:xfrm>
            <a:off x="3750164" y="4273351"/>
            <a:ext cx="1546422" cy="4203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112769</a:t>
            </a:r>
          </a:p>
        </p:txBody>
      </p:sp>
      <p:cxnSp>
        <p:nvCxnSpPr>
          <p:cNvPr id="92" name="3 Conector recto"/>
          <p:cNvCxnSpPr>
            <a:cxnSpLocks noChangeShapeType="1"/>
            <a:endCxn id="82" idx="1"/>
          </p:cNvCxnSpPr>
          <p:nvPr/>
        </p:nvCxnSpPr>
        <p:spPr bwMode="auto">
          <a:xfrm>
            <a:off x="8922002" y="2569123"/>
            <a:ext cx="5151" cy="189098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" name="Rectangle 82"/>
          <p:cNvSpPr>
            <a:spLocks noChangeArrowheads="1"/>
          </p:cNvSpPr>
          <p:nvPr/>
        </p:nvSpPr>
        <p:spPr bwMode="auto">
          <a:xfrm>
            <a:off x="5525552" y="4255787"/>
            <a:ext cx="1516857" cy="40127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112604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5" name="Rectangle 108"/>
          <p:cNvSpPr>
            <a:spLocks noChangeArrowheads="1"/>
          </p:cNvSpPr>
          <p:nvPr/>
        </p:nvSpPr>
        <p:spPr bwMode="auto">
          <a:xfrm>
            <a:off x="3766640" y="4759732"/>
            <a:ext cx="1557051" cy="42435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112771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6" name="Rectangle 108"/>
          <p:cNvSpPr>
            <a:spLocks noChangeArrowheads="1"/>
          </p:cNvSpPr>
          <p:nvPr/>
        </p:nvSpPr>
        <p:spPr bwMode="auto">
          <a:xfrm>
            <a:off x="5517761" y="3695520"/>
            <a:ext cx="1506791" cy="4620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112774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7" name="Rectangle 108"/>
          <p:cNvSpPr>
            <a:spLocks noChangeArrowheads="1"/>
          </p:cNvSpPr>
          <p:nvPr/>
        </p:nvSpPr>
        <p:spPr bwMode="auto">
          <a:xfrm>
            <a:off x="5525552" y="4721413"/>
            <a:ext cx="1517449" cy="41964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de Natación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113484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7263729" y="3710980"/>
            <a:ext cx="1515510" cy="4651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de Natación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113726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Rectangle 53"/>
          <p:cNvSpPr>
            <a:spLocks noChangeArrowheads="1"/>
          </p:cNvSpPr>
          <p:nvPr/>
        </p:nvSpPr>
        <p:spPr bwMode="auto">
          <a:xfrm>
            <a:off x="5499605" y="2706632"/>
            <a:ext cx="1534824" cy="3982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112772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Rectangle 53"/>
          <p:cNvSpPr>
            <a:spLocks noChangeArrowheads="1"/>
          </p:cNvSpPr>
          <p:nvPr/>
        </p:nvSpPr>
        <p:spPr bwMode="auto">
          <a:xfrm>
            <a:off x="5490553" y="3200400"/>
            <a:ext cx="1542690" cy="40046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112773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11" name="3 Conector recto"/>
          <p:cNvCxnSpPr>
            <a:cxnSpLocks noChangeShapeType="1"/>
          </p:cNvCxnSpPr>
          <p:nvPr/>
        </p:nvCxnSpPr>
        <p:spPr bwMode="auto">
          <a:xfrm>
            <a:off x="5391087" y="2599047"/>
            <a:ext cx="51077" cy="226358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2" name="Rectangle 108"/>
          <p:cNvSpPr>
            <a:spLocks noChangeArrowheads="1"/>
          </p:cNvSpPr>
          <p:nvPr/>
        </p:nvSpPr>
        <p:spPr bwMode="auto">
          <a:xfrm>
            <a:off x="7261789" y="2708920"/>
            <a:ext cx="1517449" cy="39871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De Natación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113485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9" name="Rectangle 53"/>
          <p:cNvSpPr>
            <a:spLocks noChangeArrowheads="1"/>
          </p:cNvSpPr>
          <p:nvPr/>
        </p:nvSpPr>
        <p:spPr bwMode="auto">
          <a:xfrm>
            <a:off x="379871" y="4749014"/>
            <a:ext cx="1542691" cy="43507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Natación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111411</a:t>
            </a:r>
          </a:p>
        </p:txBody>
      </p:sp>
      <p:cxnSp>
        <p:nvCxnSpPr>
          <p:cNvPr id="74" name="3 Conector recto"/>
          <p:cNvCxnSpPr>
            <a:cxnSpLocks noChangeShapeType="1"/>
          </p:cNvCxnSpPr>
          <p:nvPr/>
        </p:nvCxnSpPr>
        <p:spPr bwMode="auto">
          <a:xfrm>
            <a:off x="242903" y="2624593"/>
            <a:ext cx="7903" cy="232137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5" name="3 Conector recto"/>
          <p:cNvCxnSpPr>
            <a:cxnSpLocks noChangeShapeType="1"/>
          </p:cNvCxnSpPr>
          <p:nvPr/>
        </p:nvCxnSpPr>
        <p:spPr bwMode="auto">
          <a:xfrm>
            <a:off x="7173402" y="2570965"/>
            <a:ext cx="4413" cy="239507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60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6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Rectangle 73"/>
          <p:cNvSpPr>
            <a:spLocks noChangeArrowheads="1"/>
          </p:cNvSpPr>
          <p:nvPr/>
        </p:nvSpPr>
        <p:spPr bwMode="auto">
          <a:xfrm>
            <a:off x="7249197" y="3199682"/>
            <a:ext cx="1524659" cy="40118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 de Esgrima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113636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81" name="Rectangle 82"/>
          <p:cNvSpPr>
            <a:spLocks noChangeArrowheads="1"/>
          </p:cNvSpPr>
          <p:nvPr/>
        </p:nvSpPr>
        <p:spPr bwMode="auto">
          <a:xfrm>
            <a:off x="7290861" y="4273717"/>
            <a:ext cx="1505969" cy="340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Salvavidas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112606</a:t>
            </a:r>
          </a:p>
        </p:txBody>
      </p:sp>
    </p:spTree>
    <p:extLst>
      <p:ext uri="{BB962C8B-B14F-4D97-AF65-F5344CB8AC3E}">
        <p14:creationId xmlns:p14="http://schemas.microsoft.com/office/powerpoint/2010/main" val="402672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Line 6"/>
          <p:cNvSpPr>
            <a:spLocks noChangeShapeType="1"/>
          </p:cNvSpPr>
          <p:nvPr/>
        </p:nvSpPr>
        <p:spPr bwMode="auto">
          <a:xfrm>
            <a:off x="8090871" y="4728384"/>
            <a:ext cx="20573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8" name="Line 6"/>
          <p:cNvSpPr>
            <a:spLocks noChangeShapeType="1"/>
          </p:cNvSpPr>
          <p:nvPr/>
        </p:nvSpPr>
        <p:spPr bwMode="auto">
          <a:xfrm>
            <a:off x="2762342" y="4321361"/>
            <a:ext cx="245442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2" name="Line 6"/>
          <p:cNvSpPr>
            <a:spLocks noChangeShapeType="1"/>
          </p:cNvSpPr>
          <p:nvPr/>
        </p:nvSpPr>
        <p:spPr bwMode="auto">
          <a:xfrm>
            <a:off x="8068322" y="4376885"/>
            <a:ext cx="20573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1" name="Line 6"/>
          <p:cNvSpPr>
            <a:spLocks noChangeShapeType="1"/>
          </p:cNvSpPr>
          <p:nvPr/>
        </p:nvSpPr>
        <p:spPr bwMode="auto">
          <a:xfrm>
            <a:off x="2733591" y="380697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2733591" y="339034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31" name="Line 6"/>
          <p:cNvSpPr>
            <a:spLocks noChangeShapeType="1"/>
          </p:cNvSpPr>
          <p:nvPr/>
        </p:nvSpPr>
        <p:spPr bwMode="auto">
          <a:xfrm>
            <a:off x="6145113" y="474843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32" name="Line 6"/>
          <p:cNvSpPr>
            <a:spLocks noChangeShapeType="1"/>
          </p:cNvSpPr>
          <p:nvPr/>
        </p:nvSpPr>
        <p:spPr bwMode="auto">
          <a:xfrm>
            <a:off x="6155998" y="430168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28" name="Line 6"/>
          <p:cNvSpPr>
            <a:spLocks noChangeShapeType="1"/>
          </p:cNvSpPr>
          <p:nvPr/>
        </p:nvSpPr>
        <p:spPr bwMode="auto">
          <a:xfrm>
            <a:off x="930047" y="338932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cxnSp>
        <p:nvCxnSpPr>
          <p:cNvPr id="121" name="3 Conector recto"/>
          <p:cNvCxnSpPr>
            <a:cxnSpLocks noChangeShapeType="1"/>
          </p:cNvCxnSpPr>
          <p:nvPr/>
        </p:nvCxnSpPr>
        <p:spPr bwMode="auto">
          <a:xfrm>
            <a:off x="4559418" y="2040125"/>
            <a:ext cx="0" cy="98126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Line 6"/>
          <p:cNvSpPr>
            <a:spLocks noChangeShapeType="1"/>
          </p:cNvSpPr>
          <p:nvPr/>
        </p:nvSpPr>
        <p:spPr bwMode="auto">
          <a:xfrm>
            <a:off x="6147153" y="3829251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4" name="Line 6"/>
          <p:cNvSpPr>
            <a:spLocks noChangeShapeType="1"/>
          </p:cNvSpPr>
          <p:nvPr/>
        </p:nvSpPr>
        <p:spPr bwMode="auto">
          <a:xfrm>
            <a:off x="6163054" y="340266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5" name="Line 6"/>
          <p:cNvSpPr>
            <a:spLocks noChangeShapeType="1"/>
          </p:cNvSpPr>
          <p:nvPr/>
        </p:nvSpPr>
        <p:spPr bwMode="auto">
          <a:xfrm>
            <a:off x="937821" y="3804606"/>
            <a:ext cx="24312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8852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6" name="Line 182"/>
          <p:cNvSpPr>
            <a:spLocks noChangeShapeType="1"/>
          </p:cNvSpPr>
          <p:nvPr/>
        </p:nvSpPr>
        <p:spPr bwMode="auto">
          <a:xfrm flipV="1">
            <a:off x="927568" y="3021389"/>
            <a:ext cx="7369031" cy="1684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11" name="3 Conector recto"/>
          <p:cNvCxnSpPr>
            <a:cxnSpLocks noChangeShapeType="1"/>
          </p:cNvCxnSpPr>
          <p:nvPr/>
        </p:nvCxnSpPr>
        <p:spPr bwMode="auto">
          <a:xfrm>
            <a:off x="927569" y="3057517"/>
            <a:ext cx="10252" cy="169091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9" name="Rectangle 375"/>
          <p:cNvSpPr>
            <a:spLocks noChangeArrowheads="1"/>
          </p:cNvSpPr>
          <p:nvPr/>
        </p:nvSpPr>
        <p:spPr bwMode="auto">
          <a:xfrm>
            <a:off x="3478836" y="1988840"/>
            <a:ext cx="2161165" cy="7122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112252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Rectangle 25"/>
          <p:cNvSpPr>
            <a:spLocks noChangeArrowheads="1"/>
          </p:cNvSpPr>
          <p:nvPr/>
        </p:nvSpPr>
        <p:spPr bwMode="auto">
          <a:xfrm>
            <a:off x="1055915" y="3221143"/>
            <a:ext cx="1517702" cy="3363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15000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23" name="Rectangle 266"/>
          <p:cNvSpPr>
            <a:spLocks noChangeArrowheads="1"/>
          </p:cNvSpPr>
          <p:nvPr/>
        </p:nvSpPr>
        <p:spPr bwMode="auto">
          <a:xfrm>
            <a:off x="1067757" y="3646760"/>
            <a:ext cx="1505860" cy="340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Instructor (a)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41266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24" name="Rectangle 13"/>
          <p:cNvSpPr>
            <a:spLocks noChangeArrowheads="1"/>
          </p:cNvSpPr>
          <p:nvPr/>
        </p:nvSpPr>
        <p:spPr bwMode="auto">
          <a:xfrm>
            <a:off x="2897928" y="3212976"/>
            <a:ext cx="1661490" cy="3473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Profesional Especialista 1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85395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ES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25" name="Rectangle 108"/>
          <p:cNvSpPr>
            <a:spLocks noChangeArrowheads="1"/>
          </p:cNvSpPr>
          <p:nvPr/>
        </p:nvSpPr>
        <p:spPr bwMode="auto">
          <a:xfrm>
            <a:off x="4713011" y="3673764"/>
            <a:ext cx="1511848" cy="3688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112123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Rectangle 3"/>
          <p:cNvSpPr>
            <a:spLocks noChangeArrowheads="1"/>
          </p:cNvSpPr>
          <p:nvPr/>
        </p:nvSpPr>
        <p:spPr bwMode="auto">
          <a:xfrm>
            <a:off x="2884716" y="4144938"/>
            <a:ext cx="1674702" cy="3363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Auxiliar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101128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27" name="Rectangle 108"/>
          <p:cNvSpPr>
            <a:spLocks noChangeArrowheads="1"/>
          </p:cNvSpPr>
          <p:nvPr/>
        </p:nvSpPr>
        <p:spPr bwMode="auto">
          <a:xfrm>
            <a:off x="4713011" y="4153949"/>
            <a:ext cx="1511848" cy="3353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112158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Line 6"/>
          <p:cNvSpPr>
            <a:spLocks noChangeShapeType="1"/>
          </p:cNvSpPr>
          <p:nvPr/>
        </p:nvSpPr>
        <p:spPr bwMode="auto">
          <a:xfrm>
            <a:off x="954148" y="427199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4" name="Line 6"/>
          <p:cNvSpPr>
            <a:spLocks noChangeShapeType="1"/>
          </p:cNvSpPr>
          <p:nvPr/>
        </p:nvSpPr>
        <p:spPr bwMode="auto">
          <a:xfrm>
            <a:off x="954147" y="475314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5" name="Rectangle 19"/>
          <p:cNvSpPr>
            <a:spLocks noChangeArrowheads="1"/>
          </p:cNvSpPr>
          <p:nvPr/>
        </p:nvSpPr>
        <p:spPr bwMode="auto">
          <a:xfrm>
            <a:off x="1067145" y="4107548"/>
            <a:ext cx="1506471" cy="3406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43572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1060380" y="4566219"/>
            <a:ext cx="1519590" cy="3749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72618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9" name="Rectangle 1150"/>
          <p:cNvSpPr>
            <a:spLocks noChangeArrowheads="1"/>
          </p:cNvSpPr>
          <p:nvPr/>
        </p:nvSpPr>
        <p:spPr bwMode="auto">
          <a:xfrm>
            <a:off x="2889180" y="3671807"/>
            <a:ext cx="1670238" cy="3749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Auxiliar  </a:t>
            </a:r>
            <a:endParaRPr lang="es-MX" altLang="es-MX" sz="1200" b="0" dirty="0" smtClean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101092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0" name="Rectangle 108"/>
          <p:cNvSpPr>
            <a:spLocks noChangeArrowheads="1"/>
          </p:cNvSpPr>
          <p:nvPr/>
        </p:nvSpPr>
        <p:spPr bwMode="auto">
          <a:xfrm>
            <a:off x="4713011" y="3212976"/>
            <a:ext cx="1519799" cy="34916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112122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>
            <a:off x="2738229" y="473154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3" name="Rectangle 53"/>
          <p:cNvSpPr>
            <a:spLocks noChangeArrowheads="1"/>
          </p:cNvSpPr>
          <p:nvPr/>
        </p:nvSpPr>
        <p:spPr bwMode="auto">
          <a:xfrm>
            <a:off x="2889180" y="4578251"/>
            <a:ext cx="1665572" cy="3537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111164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4" name="Rectangle 417"/>
          <p:cNvSpPr>
            <a:spLocks noChangeArrowheads="1"/>
          </p:cNvSpPr>
          <p:nvPr/>
        </p:nvSpPr>
        <p:spPr bwMode="auto">
          <a:xfrm>
            <a:off x="6596771" y="4560720"/>
            <a:ext cx="1533035" cy="3353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Auxiliar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103471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5" name="Line 6"/>
          <p:cNvSpPr>
            <a:spLocks noChangeShapeType="1"/>
          </p:cNvSpPr>
          <p:nvPr/>
        </p:nvSpPr>
        <p:spPr bwMode="auto">
          <a:xfrm>
            <a:off x="8021114" y="340396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6" name="Line 6"/>
          <p:cNvSpPr>
            <a:spLocks noChangeShapeType="1"/>
          </p:cNvSpPr>
          <p:nvPr/>
        </p:nvSpPr>
        <p:spPr bwMode="auto">
          <a:xfrm>
            <a:off x="8045775" y="388891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7" name="Rectangle 53"/>
          <p:cNvSpPr>
            <a:spLocks noChangeArrowheads="1"/>
          </p:cNvSpPr>
          <p:nvPr/>
        </p:nvSpPr>
        <p:spPr bwMode="auto">
          <a:xfrm>
            <a:off x="4733262" y="4560795"/>
            <a:ext cx="1495096" cy="361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112596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82"/>
          <p:cNvSpPr>
            <a:spLocks noChangeArrowheads="1"/>
          </p:cNvSpPr>
          <p:nvPr/>
        </p:nvSpPr>
        <p:spPr bwMode="auto">
          <a:xfrm>
            <a:off x="6595774" y="3646760"/>
            <a:ext cx="1505969" cy="3898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Salvavidas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112605</a:t>
            </a:r>
          </a:p>
        </p:txBody>
      </p:sp>
      <p:cxnSp>
        <p:nvCxnSpPr>
          <p:cNvPr id="44" name="3 Conector recto"/>
          <p:cNvCxnSpPr>
            <a:cxnSpLocks noChangeShapeType="1"/>
            <a:endCxn id="32" idx="0"/>
          </p:cNvCxnSpPr>
          <p:nvPr/>
        </p:nvCxnSpPr>
        <p:spPr bwMode="auto">
          <a:xfrm>
            <a:off x="2733591" y="3035428"/>
            <a:ext cx="4638" cy="169611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3 Conector recto"/>
          <p:cNvCxnSpPr>
            <a:cxnSpLocks noChangeShapeType="1"/>
          </p:cNvCxnSpPr>
          <p:nvPr/>
        </p:nvCxnSpPr>
        <p:spPr bwMode="auto">
          <a:xfrm>
            <a:off x="6406868" y="3035428"/>
            <a:ext cx="7011" cy="171300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3 Conector recto"/>
          <p:cNvCxnSpPr>
            <a:cxnSpLocks noChangeShapeType="1"/>
          </p:cNvCxnSpPr>
          <p:nvPr/>
        </p:nvCxnSpPr>
        <p:spPr bwMode="auto">
          <a:xfrm>
            <a:off x="8284635" y="3036759"/>
            <a:ext cx="11964" cy="171167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Rectangle 82"/>
          <p:cNvSpPr>
            <a:spLocks noChangeArrowheads="1"/>
          </p:cNvSpPr>
          <p:nvPr/>
        </p:nvSpPr>
        <p:spPr bwMode="auto">
          <a:xfrm>
            <a:off x="6590337" y="3194758"/>
            <a:ext cx="1505969" cy="340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112599</a:t>
            </a:r>
          </a:p>
        </p:txBody>
      </p:sp>
      <p:sp>
        <p:nvSpPr>
          <p:cNvPr id="40" name="Rectangle 82"/>
          <p:cNvSpPr>
            <a:spLocks noChangeArrowheads="1"/>
          </p:cNvSpPr>
          <p:nvPr/>
        </p:nvSpPr>
        <p:spPr bwMode="auto">
          <a:xfrm>
            <a:off x="6595774" y="4149080"/>
            <a:ext cx="1505969" cy="340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112768</a:t>
            </a:r>
          </a:p>
        </p:txBody>
      </p:sp>
      <p:pic>
        <p:nvPicPr>
          <p:cNvPr id="48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438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8179" y="21990"/>
            <a:ext cx="700415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>
                <a:solidFill>
                  <a:srgbClr val="C51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Atención y Vinculación Ciudadana</a:t>
            </a:r>
            <a:endParaRPr lang="es-ES" sz="3500" b="1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491880" y="1967099"/>
            <a:ext cx="2592288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Director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110069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3660180" y="2997418"/>
            <a:ext cx="2000667" cy="65993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 General Operativo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110398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4727305" y="2411164"/>
            <a:ext cx="0" cy="59376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199826" y="3922494"/>
            <a:ext cx="5836571" cy="2127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8" name="23 Conector recto"/>
          <p:cNvCxnSpPr/>
          <p:nvPr/>
        </p:nvCxnSpPr>
        <p:spPr>
          <a:xfrm flipV="1">
            <a:off x="4528708" y="3659095"/>
            <a:ext cx="1" cy="27514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9" name="15 Conector recto"/>
          <p:cNvCxnSpPr/>
          <p:nvPr/>
        </p:nvCxnSpPr>
        <p:spPr>
          <a:xfrm>
            <a:off x="2051222" y="2618679"/>
            <a:ext cx="3851414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1" name="11 Rectángulo"/>
          <p:cNvSpPr/>
          <p:nvPr/>
        </p:nvSpPr>
        <p:spPr>
          <a:xfrm>
            <a:off x="778313" y="4181722"/>
            <a:ext cx="958979" cy="831454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 Zona Norte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VACANTE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45" name="23 Conector recto"/>
          <p:cNvCxnSpPr/>
          <p:nvPr/>
        </p:nvCxnSpPr>
        <p:spPr>
          <a:xfrm flipV="1">
            <a:off x="3280539" y="3940113"/>
            <a:ext cx="1" cy="25200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6" name="23 Conector recto"/>
          <p:cNvCxnSpPr/>
          <p:nvPr/>
        </p:nvCxnSpPr>
        <p:spPr>
          <a:xfrm flipV="1">
            <a:off x="1199826" y="3912692"/>
            <a:ext cx="1" cy="27514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7" name="23 Conector recto"/>
          <p:cNvCxnSpPr/>
          <p:nvPr/>
        </p:nvCxnSpPr>
        <p:spPr>
          <a:xfrm flipV="1">
            <a:off x="2214678" y="3941542"/>
            <a:ext cx="0" cy="23970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8" name="23 Conector recto"/>
          <p:cNvCxnSpPr/>
          <p:nvPr/>
        </p:nvCxnSpPr>
        <p:spPr>
          <a:xfrm flipV="1">
            <a:off x="2062582" y="2606408"/>
            <a:ext cx="0" cy="39101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9" name="23 Conector recto"/>
          <p:cNvCxnSpPr/>
          <p:nvPr/>
        </p:nvCxnSpPr>
        <p:spPr>
          <a:xfrm flipV="1">
            <a:off x="5741781" y="3951008"/>
            <a:ext cx="1" cy="27514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0" name="23 Conector recto"/>
          <p:cNvCxnSpPr/>
          <p:nvPr/>
        </p:nvCxnSpPr>
        <p:spPr>
          <a:xfrm flipV="1">
            <a:off x="4528708" y="3943765"/>
            <a:ext cx="1" cy="27514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3" name="11 Rectángulo"/>
          <p:cNvSpPr/>
          <p:nvPr/>
        </p:nvSpPr>
        <p:spPr>
          <a:xfrm>
            <a:off x="1840455" y="4186196"/>
            <a:ext cx="804450" cy="82697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>
                <a:cs typeface="Arial" pitchFamily="34" charset="0"/>
              </a:rPr>
              <a:t>Coordinador Zona </a:t>
            </a:r>
            <a:r>
              <a:rPr lang="es-MX" sz="1200" dirty="0" smtClean="0">
                <a:cs typeface="Arial" pitchFamily="34" charset="0"/>
              </a:rPr>
              <a:t>Centro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110392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54" name="11 Rectángulo"/>
          <p:cNvSpPr/>
          <p:nvPr/>
        </p:nvSpPr>
        <p:spPr>
          <a:xfrm>
            <a:off x="2883470" y="4206010"/>
            <a:ext cx="827765" cy="95370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>
                <a:cs typeface="Arial" pitchFamily="34" charset="0"/>
              </a:rPr>
              <a:t>Coordinador Zona </a:t>
            </a:r>
            <a:r>
              <a:rPr lang="es-MX" sz="1200" dirty="0" smtClean="0">
                <a:cs typeface="Arial" pitchFamily="34" charset="0"/>
              </a:rPr>
              <a:t>Poniente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110395</a:t>
            </a:r>
          </a:p>
        </p:txBody>
      </p:sp>
      <p:sp>
        <p:nvSpPr>
          <p:cNvPr id="59" name="12 Rectángulo"/>
          <p:cNvSpPr/>
          <p:nvPr/>
        </p:nvSpPr>
        <p:spPr>
          <a:xfrm>
            <a:off x="1271529" y="2999807"/>
            <a:ext cx="1867938" cy="84085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Proyectos Estratégicos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110381</a:t>
            </a:r>
            <a:endParaRPr lang="es-MX" sz="1200" dirty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sp>
        <p:nvSpPr>
          <p:cNvPr id="65" name="11 Rectángulo"/>
          <p:cNvSpPr/>
          <p:nvPr/>
        </p:nvSpPr>
        <p:spPr>
          <a:xfrm>
            <a:off x="4015228" y="4214748"/>
            <a:ext cx="966226" cy="79842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Mesas Directivas 110374 </a:t>
            </a:r>
          </a:p>
        </p:txBody>
      </p:sp>
      <p:sp>
        <p:nvSpPr>
          <p:cNvPr id="71" name="11 Rectángulo"/>
          <p:cNvSpPr/>
          <p:nvPr/>
        </p:nvSpPr>
        <p:spPr>
          <a:xfrm>
            <a:off x="5305236" y="4233577"/>
            <a:ext cx="1015120" cy="92614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>
                <a:cs typeface="Arial" pitchFamily="34" charset="0"/>
              </a:rPr>
              <a:t>Coordinador </a:t>
            </a:r>
            <a:r>
              <a:rPr lang="es-MX" sz="1200" dirty="0" smtClean="0">
                <a:cs typeface="Arial" pitchFamily="34" charset="0"/>
              </a:rPr>
              <a:t>Operativo Zona Centro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110388</a:t>
            </a:r>
          </a:p>
        </p:txBody>
      </p:sp>
      <p:sp>
        <p:nvSpPr>
          <p:cNvPr id="72" name="11 Rectángulo"/>
          <p:cNvSpPr/>
          <p:nvPr/>
        </p:nvSpPr>
        <p:spPr>
          <a:xfrm>
            <a:off x="6562693" y="4219009"/>
            <a:ext cx="1033643" cy="940708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 Operativo Zona Sur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110385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77" name="23 Conector recto"/>
          <p:cNvCxnSpPr/>
          <p:nvPr/>
        </p:nvCxnSpPr>
        <p:spPr>
          <a:xfrm flipV="1">
            <a:off x="7036397" y="3937315"/>
            <a:ext cx="1" cy="27514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6" name="15 Conector recto"/>
          <p:cNvCxnSpPr/>
          <p:nvPr/>
        </p:nvCxnSpPr>
        <p:spPr>
          <a:xfrm>
            <a:off x="5894175" y="2622795"/>
            <a:ext cx="555997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0" name="11 Rectángulo"/>
          <p:cNvSpPr/>
          <p:nvPr/>
        </p:nvSpPr>
        <p:spPr>
          <a:xfrm>
            <a:off x="5962661" y="2968584"/>
            <a:ext cx="2000667" cy="65993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 General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VACANTE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31" name="23 Conector recto"/>
          <p:cNvCxnSpPr/>
          <p:nvPr/>
        </p:nvCxnSpPr>
        <p:spPr>
          <a:xfrm flipV="1">
            <a:off x="6444016" y="2608771"/>
            <a:ext cx="1" cy="359813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pic>
        <p:nvPicPr>
          <p:cNvPr id="2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03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6930" y="82421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7" name="Rectangle 375"/>
          <p:cNvSpPr>
            <a:spLocks noChangeArrowheads="1"/>
          </p:cNvSpPr>
          <p:nvPr/>
        </p:nvSpPr>
        <p:spPr bwMode="auto">
          <a:xfrm>
            <a:off x="3474160" y="1268760"/>
            <a:ext cx="2161165" cy="564525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Jefe de Area Acuática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110910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Rectangle 26"/>
          <p:cNvSpPr>
            <a:spLocks noChangeArrowheads="1"/>
          </p:cNvSpPr>
          <p:nvPr/>
        </p:nvSpPr>
        <p:spPr bwMode="auto">
          <a:xfrm>
            <a:off x="3074109" y="1963993"/>
            <a:ext cx="1448729" cy="3880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Salvavidas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113241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03" name="Rectangle 21"/>
          <p:cNvSpPr>
            <a:spLocks noChangeArrowheads="1"/>
          </p:cNvSpPr>
          <p:nvPr/>
        </p:nvSpPr>
        <p:spPr bwMode="auto">
          <a:xfrm>
            <a:off x="4603791" y="2407244"/>
            <a:ext cx="1439218" cy="3935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Enfermera (o)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113260</a:t>
            </a:r>
            <a:endParaRPr lang="es-MX" sz="12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04" name="Rectangle 21"/>
          <p:cNvSpPr>
            <a:spLocks noChangeArrowheads="1"/>
          </p:cNvSpPr>
          <p:nvPr/>
        </p:nvSpPr>
        <p:spPr bwMode="auto">
          <a:xfrm>
            <a:off x="4603791" y="2830701"/>
            <a:ext cx="1439218" cy="40020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Enfermera (o)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113261</a:t>
            </a:r>
            <a:endParaRPr lang="es-MX" sz="12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05" name="Rectangle 21"/>
          <p:cNvSpPr>
            <a:spLocks noChangeArrowheads="1"/>
          </p:cNvSpPr>
          <p:nvPr/>
        </p:nvSpPr>
        <p:spPr bwMode="auto">
          <a:xfrm>
            <a:off x="4598446" y="1978045"/>
            <a:ext cx="1439218" cy="39304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Enfermera (o)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113258</a:t>
            </a:r>
            <a:endParaRPr lang="es-MX" sz="12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06" name="Rectangle 21"/>
          <p:cNvSpPr>
            <a:spLocks noChangeArrowheads="1"/>
          </p:cNvSpPr>
          <p:nvPr/>
        </p:nvSpPr>
        <p:spPr bwMode="auto">
          <a:xfrm>
            <a:off x="6146407" y="3712656"/>
            <a:ext cx="1451347" cy="364723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Boletera(o) 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</a:rPr>
              <a:t>113268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07" name="Rectangle 7"/>
          <p:cNvSpPr>
            <a:spLocks noChangeArrowheads="1"/>
          </p:cNvSpPr>
          <p:nvPr/>
        </p:nvSpPr>
        <p:spPr bwMode="auto">
          <a:xfrm>
            <a:off x="1403649" y="1962494"/>
            <a:ext cx="1611174" cy="39464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Instructor(a) de Natación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113249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08" name="Rectangle 7"/>
          <p:cNvSpPr>
            <a:spLocks noChangeArrowheads="1"/>
          </p:cNvSpPr>
          <p:nvPr/>
        </p:nvSpPr>
        <p:spPr bwMode="auto">
          <a:xfrm>
            <a:off x="1410270" y="2831819"/>
            <a:ext cx="1604553" cy="3875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 (a)de Natación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113253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9" name="Rectangle 7"/>
          <p:cNvSpPr>
            <a:spLocks noChangeArrowheads="1"/>
          </p:cNvSpPr>
          <p:nvPr/>
        </p:nvSpPr>
        <p:spPr bwMode="auto">
          <a:xfrm>
            <a:off x="1403649" y="4608300"/>
            <a:ext cx="1595921" cy="37012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 (a)de Natación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113604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1" name="Rectangle 7"/>
          <p:cNvSpPr>
            <a:spLocks noChangeArrowheads="1"/>
          </p:cNvSpPr>
          <p:nvPr/>
        </p:nvSpPr>
        <p:spPr bwMode="auto">
          <a:xfrm>
            <a:off x="1403649" y="2411923"/>
            <a:ext cx="1600595" cy="35965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 (a)de Natación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113252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3" name="Rectangle 7"/>
          <p:cNvSpPr>
            <a:spLocks noChangeArrowheads="1"/>
          </p:cNvSpPr>
          <p:nvPr/>
        </p:nvSpPr>
        <p:spPr bwMode="auto">
          <a:xfrm>
            <a:off x="1403649" y="3270567"/>
            <a:ext cx="1595921" cy="38809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Instructor(a) de Natación</a:t>
            </a: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113254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4" name="Rectangle 7"/>
          <p:cNvSpPr>
            <a:spLocks noChangeArrowheads="1"/>
          </p:cNvSpPr>
          <p:nvPr/>
        </p:nvSpPr>
        <p:spPr bwMode="auto">
          <a:xfrm>
            <a:off x="1403649" y="3714927"/>
            <a:ext cx="1605884" cy="39464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Instructor(a) de Natación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113256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5" name="Rectangle 7"/>
          <p:cNvSpPr>
            <a:spLocks noChangeArrowheads="1"/>
          </p:cNvSpPr>
          <p:nvPr/>
        </p:nvSpPr>
        <p:spPr bwMode="auto">
          <a:xfrm>
            <a:off x="1403649" y="4162022"/>
            <a:ext cx="1606220" cy="3875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Instructor(a) de Natación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113257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6" name="Rectangle 26"/>
          <p:cNvSpPr>
            <a:spLocks noChangeArrowheads="1"/>
          </p:cNvSpPr>
          <p:nvPr/>
        </p:nvSpPr>
        <p:spPr bwMode="auto">
          <a:xfrm>
            <a:off x="3074296" y="4601705"/>
            <a:ext cx="1448729" cy="39464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Salvavidas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113293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17" name="Rectangle 26"/>
          <p:cNvSpPr>
            <a:spLocks noChangeArrowheads="1"/>
          </p:cNvSpPr>
          <p:nvPr/>
        </p:nvSpPr>
        <p:spPr bwMode="auto">
          <a:xfrm>
            <a:off x="3086714" y="2841879"/>
            <a:ext cx="1448729" cy="3904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Salvavidas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113244</a:t>
            </a:r>
            <a:endParaRPr lang="es-MX" sz="12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18" name="Rectangle 26"/>
          <p:cNvSpPr>
            <a:spLocks noChangeArrowheads="1"/>
          </p:cNvSpPr>
          <p:nvPr/>
        </p:nvSpPr>
        <p:spPr bwMode="auto">
          <a:xfrm>
            <a:off x="3086715" y="2411923"/>
            <a:ext cx="1448729" cy="37012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Salvavidas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113243</a:t>
            </a:r>
            <a:endParaRPr lang="es-MX" sz="12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19" name="Rectangle 26"/>
          <p:cNvSpPr>
            <a:spLocks noChangeArrowheads="1"/>
          </p:cNvSpPr>
          <p:nvPr/>
        </p:nvSpPr>
        <p:spPr bwMode="auto">
          <a:xfrm>
            <a:off x="3081891" y="3291914"/>
            <a:ext cx="1448729" cy="3598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Salvavidas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113245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21" name="Rectangle 26"/>
          <p:cNvSpPr>
            <a:spLocks noChangeArrowheads="1"/>
          </p:cNvSpPr>
          <p:nvPr/>
        </p:nvSpPr>
        <p:spPr bwMode="auto">
          <a:xfrm>
            <a:off x="3091204" y="4126324"/>
            <a:ext cx="1430101" cy="42890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Salvavidas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113247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22" name="Rectangle 26"/>
          <p:cNvSpPr>
            <a:spLocks noChangeArrowheads="1"/>
          </p:cNvSpPr>
          <p:nvPr/>
        </p:nvSpPr>
        <p:spPr bwMode="auto">
          <a:xfrm>
            <a:off x="3092737" y="3711463"/>
            <a:ext cx="1430101" cy="3659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Salvavidas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113246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23" name="Rectangle 26"/>
          <p:cNvSpPr>
            <a:spLocks noChangeArrowheads="1"/>
          </p:cNvSpPr>
          <p:nvPr/>
        </p:nvSpPr>
        <p:spPr bwMode="auto">
          <a:xfrm>
            <a:off x="3076130" y="5049396"/>
            <a:ext cx="1430101" cy="3596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Salvavidas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113401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28" name="Rectangle 21"/>
          <p:cNvSpPr>
            <a:spLocks noChangeArrowheads="1"/>
          </p:cNvSpPr>
          <p:nvPr/>
        </p:nvSpPr>
        <p:spPr bwMode="auto">
          <a:xfrm>
            <a:off x="6141118" y="1958527"/>
            <a:ext cx="1437555" cy="3935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Boletera(o)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113635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29" name="Rectangle 21"/>
          <p:cNvSpPr>
            <a:spLocks noChangeArrowheads="1"/>
          </p:cNvSpPr>
          <p:nvPr/>
        </p:nvSpPr>
        <p:spPr bwMode="auto">
          <a:xfrm>
            <a:off x="6142449" y="2391197"/>
            <a:ext cx="1437555" cy="40020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Boletera(o) 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113266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30" name="Rectangle 21"/>
          <p:cNvSpPr>
            <a:spLocks noChangeArrowheads="1"/>
          </p:cNvSpPr>
          <p:nvPr/>
        </p:nvSpPr>
        <p:spPr bwMode="auto">
          <a:xfrm>
            <a:off x="6149344" y="3264162"/>
            <a:ext cx="1437555" cy="39304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Boletera (o)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113265</a:t>
            </a:r>
            <a:endParaRPr lang="es-MX" sz="1200" b="1" dirty="0">
              <a:latin typeface="Calibri" panose="020F0502020204030204" pitchFamily="34" charset="0"/>
            </a:endParaRPr>
          </a:p>
        </p:txBody>
      </p:sp>
      <p:sp>
        <p:nvSpPr>
          <p:cNvPr id="131" name="Rectangle 21"/>
          <p:cNvSpPr>
            <a:spLocks noChangeArrowheads="1"/>
          </p:cNvSpPr>
          <p:nvPr/>
        </p:nvSpPr>
        <p:spPr bwMode="auto">
          <a:xfrm>
            <a:off x="6137160" y="2834718"/>
            <a:ext cx="1437555" cy="37533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Boletera (o)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113264</a:t>
            </a:r>
            <a:endParaRPr lang="es-MX" sz="1200" b="1" dirty="0">
              <a:latin typeface="Calibri" panose="020F0502020204030204" pitchFamily="34" charset="0"/>
            </a:endParaRPr>
          </a:p>
        </p:txBody>
      </p:sp>
      <p:pic>
        <p:nvPicPr>
          <p:cNvPr id="35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angle 7"/>
          <p:cNvSpPr>
            <a:spLocks noChangeArrowheads="1"/>
          </p:cNvSpPr>
          <p:nvPr/>
        </p:nvSpPr>
        <p:spPr bwMode="auto">
          <a:xfrm>
            <a:off x="1403650" y="5044164"/>
            <a:ext cx="1596676" cy="37012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 (a)de Natación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113607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auto">
          <a:xfrm>
            <a:off x="1403650" y="5488612"/>
            <a:ext cx="1594029" cy="37012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 (a)de Natación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113657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9" name="Rectangle 7"/>
          <p:cNvSpPr>
            <a:spLocks noChangeArrowheads="1"/>
          </p:cNvSpPr>
          <p:nvPr/>
        </p:nvSpPr>
        <p:spPr bwMode="auto">
          <a:xfrm>
            <a:off x="1403650" y="5938054"/>
            <a:ext cx="1595532" cy="38118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 (a)de Natación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113785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3" name="Rectangle 21"/>
          <p:cNvSpPr>
            <a:spLocks noChangeArrowheads="1"/>
          </p:cNvSpPr>
          <p:nvPr/>
        </p:nvSpPr>
        <p:spPr bwMode="auto">
          <a:xfrm>
            <a:off x="6147032" y="4119316"/>
            <a:ext cx="1451347" cy="371874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Boletera(o)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113693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5" name="Rectangle 26"/>
          <p:cNvSpPr>
            <a:spLocks noChangeArrowheads="1"/>
          </p:cNvSpPr>
          <p:nvPr/>
        </p:nvSpPr>
        <p:spPr bwMode="auto">
          <a:xfrm>
            <a:off x="3087015" y="5481372"/>
            <a:ext cx="1430101" cy="38900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Salvavidas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113803 </a:t>
            </a:r>
            <a:endParaRPr lang="es-MX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63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-76414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5 Conector recto"/>
          <p:cNvCxnSpPr>
            <a:cxnSpLocks noChangeShapeType="1"/>
          </p:cNvCxnSpPr>
          <p:nvPr/>
        </p:nvCxnSpPr>
        <p:spPr bwMode="auto">
          <a:xfrm>
            <a:off x="1202366" y="2896725"/>
            <a:ext cx="3355669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9 Conector recto"/>
          <p:cNvCxnSpPr>
            <a:cxnSpLocks noChangeShapeType="1"/>
          </p:cNvCxnSpPr>
          <p:nvPr/>
        </p:nvCxnSpPr>
        <p:spPr bwMode="auto">
          <a:xfrm>
            <a:off x="306710" y="3360463"/>
            <a:ext cx="85026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91 Conector recto"/>
          <p:cNvCxnSpPr>
            <a:cxnSpLocks noChangeShapeType="1"/>
            <a:endCxn id="24" idx="2"/>
          </p:cNvCxnSpPr>
          <p:nvPr/>
        </p:nvCxnSpPr>
        <p:spPr bwMode="auto">
          <a:xfrm flipH="1">
            <a:off x="7699697" y="3655157"/>
            <a:ext cx="814388" cy="12700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92 Conector recto"/>
          <p:cNvCxnSpPr>
            <a:cxnSpLocks noChangeShapeType="1"/>
          </p:cNvCxnSpPr>
          <p:nvPr/>
        </p:nvCxnSpPr>
        <p:spPr bwMode="auto">
          <a:xfrm>
            <a:off x="8620447" y="4059337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93 Conector recto"/>
          <p:cNvCxnSpPr>
            <a:cxnSpLocks noChangeShapeType="1"/>
          </p:cNvCxnSpPr>
          <p:nvPr/>
        </p:nvCxnSpPr>
        <p:spPr bwMode="auto">
          <a:xfrm>
            <a:off x="8620447" y="4586957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94 Conector recto"/>
          <p:cNvCxnSpPr>
            <a:cxnSpLocks noChangeShapeType="1"/>
          </p:cNvCxnSpPr>
          <p:nvPr/>
        </p:nvCxnSpPr>
        <p:spPr bwMode="auto">
          <a:xfrm>
            <a:off x="8620447" y="5011390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95 Conector recto"/>
          <p:cNvCxnSpPr>
            <a:cxnSpLocks noChangeShapeType="1"/>
          </p:cNvCxnSpPr>
          <p:nvPr/>
        </p:nvCxnSpPr>
        <p:spPr bwMode="auto">
          <a:xfrm>
            <a:off x="8609335" y="5451698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96 Conector recto"/>
          <p:cNvCxnSpPr>
            <a:cxnSpLocks noChangeShapeType="1"/>
          </p:cNvCxnSpPr>
          <p:nvPr/>
        </p:nvCxnSpPr>
        <p:spPr bwMode="auto">
          <a:xfrm>
            <a:off x="8809360" y="3360463"/>
            <a:ext cx="11112" cy="210076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87 Conector recto"/>
          <p:cNvCxnSpPr>
            <a:cxnSpLocks noChangeShapeType="1"/>
          </p:cNvCxnSpPr>
          <p:nvPr/>
        </p:nvCxnSpPr>
        <p:spPr bwMode="auto">
          <a:xfrm>
            <a:off x="335285" y="4068862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88 Conector recto"/>
          <p:cNvCxnSpPr>
            <a:cxnSpLocks noChangeShapeType="1"/>
          </p:cNvCxnSpPr>
          <p:nvPr/>
        </p:nvCxnSpPr>
        <p:spPr bwMode="auto">
          <a:xfrm>
            <a:off x="322585" y="4586957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89 Conector recto"/>
          <p:cNvCxnSpPr>
            <a:cxnSpLocks noChangeShapeType="1"/>
          </p:cNvCxnSpPr>
          <p:nvPr/>
        </p:nvCxnSpPr>
        <p:spPr bwMode="auto">
          <a:xfrm>
            <a:off x="335285" y="5020915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90 Conector recto"/>
          <p:cNvCxnSpPr>
            <a:cxnSpLocks noChangeShapeType="1"/>
          </p:cNvCxnSpPr>
          <p:nvPr/>
        </p:nvCxnSpPr>
        <p:spPr bwMode="auto">
          <a:xfrm>
            <a:off x="330563" y="5461223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13 Conector recto"/>
          <p:cNvCxnSpPr>
            <a:cxnSpLocks noChangeShapeType="1"/>
          </p:cNvCxnSpPr>
          <p:nvPr/>
        </p:nvCxnSpPr>
        <p:spPr bwMode="auto">
          <a:xfrm flipH="1">
            <a:off x="306710" y="3360463"/>
            <a:ext cx="14287" cy="210076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2526035" y="4868515"/>
            <a:ext cx="1831975" cy="3222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RAUL GONZALEZ</a:t>
            </a:r>
          </a:p>
        </p:txBody>
      </p:sp>
      <p:sp>
        <p:nvSpPr>
          <p:cNvPr id="22" name="Rectangle 39"/>
          <p:cNvSpPr>
            <a:spLocks noChangeArrowheads="1"/>
          </p:cNvSpPr>
          <p:nvPr/>
        </p:nvSpPr>
        <p:spPr bwMode="auto">
          <a:xfrm>
            <a:off x="538485" y="3467832"/>
            <a:ext cx="1835150" cy="3095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BUROCRATAS MUNICIAPALES</a:t>
            </a:r>
          </a:p>
        </p:txBody>
      </p:sp>
      <p:sp>
        <p:nvSpPr>
          <p:cNvPr id="23" name="Rectangle 339"/>
          <p:cNvSpPr>
            <a:spLocks noChangeArrowheads="1"/>
          </p:cNvSpPr>
          <p:nvPr/>
        </p:nvSpPr>
        <p:spPr bwMode="auto">
          <a:xfrm>
            <a:off x="2535560" y="3919637"/>
            <a:ext cx="1811337" cy="3159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VALLE DE SANTA LUCIA</a:t>
            </a:r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6782122" y="3483707"/>
            <a:ext cx="1833563" cy="2984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FILIBERTO SAGRERO</a:t>
            </a:r>
          </a:p>
        </p:txBody>
      </p:sp>
      <p:sp>
        <p:nvSpPr>
          <p:cNvPr id="25" name="Rectangle 1153"/>
          <p:cNvSpPr>
            <a:spLocks noChangeArrowheads="1"/>
          </p:cNvSpPr>
          <p:nvPr/>
        </p:nvSpPr>
        <p:spPr bwMode="auto">
          <a:xfrm>
            <a:off x="546422" y="4378995"/>
            <a:ext cx="1812925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10 DE MARZO</a:t>
            </a:r>
            <a:endParaRPr lang="es-ES" sz="1200" b="0" dirty="0">
              <a:latin typeface="Calibri" panose="020F0502020204030204" pitchFamily="34" charset="0"/>
            </a:endParaRPr>
          </a:p>
        </p:txBody>
      </p:sp>
      <p:sp>
        <p:nvSpPr>
          <p:cNvPr id="27" name="Rectangle 417"/>
          <p:cNvSpPr>
            <a:spLocks noChangeArrowheads="1"/>
          </p:cNvSpPr>
          <p:nvPr/>
        </p:nvSpPr>
        <p:spPr bwMode="auto">
          <a:xfrm>
            <a:off x="6782122" y="4863753"/>
            <a:ext cx="1833563" cy="3254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MODERNA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 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8" name="Rectangle 39"/>
          <p:cNvSpPr>
            <a:spLocks noChangeArrowheads="1"/>
          </p:cNvSpPr>
          <p:nvPr/>
        </p:nvSpPr>
        <p:spPr bwMode="auto">
          <a:xfrm>
            <a:off x="548010" y="3905349"/>
            <a:ext cx="1833562" cy="3063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VALLE DEL MIRADOR</a:t>
            </a:r>
          </a:p>
        </p:txBody>
      </p:sp>
      <p:sp>
        <p:nvSpPr>
          <p:cNvPr id="29" name="Rectangle 1153"/>
          <p:cNvSpPr>
            <a:spLocks noChangeArrowheads="1"/>
          </p:cNvSpPr>
          <p:nvPr/>
        </p:nvSpPr>
        <p:spPr bwMode="auto">
          <a:xfrm>
            <a:off x="4854897" y="4868515"/>
            <a:ext cx="1844675" cy="3222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VALLE DE INFONAVIT</a:t>
            </a:r>
          </a:p>
        </p:txBody>
      </p:sp>
      <p:sp>
        <p:nvSpPr>
          <p:cNvPr id="30" name="Rectangle 311"/>
          <p:cNvSpPr>
            <a:spLocks noChangeArrowheads="1"/>
          </p:cNvSpPr>
          <p:nvPr/>
        </p:nvSpPr>
        <p:spPr bwMode="auto">
          <a:xfrm>
            <a:off x="2535560" y="4378995"/>
            <a:ext cx="1817687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JESUS HINOJOSA TIJERINA</a:t>
            </a:r>
          </a:p>
        </p:txBody>
      </p:sp>
      <p:sp>
        <p:nvSpPr>
          <p:cNvPr id="31" name="Rectangle 299"/>
          <p:cNvSpPr>
            <a:spLocks noChangeArrowheads="1"/>
          </p:cNvSpPr>
          <p:nvPr/>
        </p:nvSpPr>
        <p:spPr bwMode="auto">
          <a:xfrm>
            <a:off x="4840610" y="3483707"/>
            <a:ext cx="1830387" cy="2968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VILLA ALEGRE</a:t>
            </a:r>
            <a:endParaRPr lang="es-ES" sz="1200" b="0" dirty="0">
              <a:latin typeface="Calibri" panose="020F0502020204030204" pitchFamily="34" charset="0"/>
            </a:endParaRPr>
          </a:p>
        </p:txBody>
      </p:sp>
      <p:sp>
        <p:nvSpPr>
          <p:cNvPr id="32" name="Rectangle 217"/>
          <p:cNvSpPr>
            <a:spLocks noChangeArrowheads="1"/>
          </p:cNvSpPr>
          <p:nvPr/>
        </p:nvSpPr>
        <p:spPr bwMode="auto">
          <a:xfrm>
            <a:off x="538485" y="4868515"/>
            <a:ext cx="1835150" cy="3222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PARQUE ESPAÑA</a:t>
            </a:r>
          </a:p>
        </p:txBody>
      </p:sp>
      <p:sp>
        <p:nvSpPr>
          <p:cNvPr id="33" name="Rectangle 417"/>
          <p:cNvSpPr>
            <a:spLocks noChangeArrowheads="1"/>
          </p:cNvSpPr>
          <p:nvPr/>
        </p:nvSpPr>
        <p:spPr bwMode="auto">
          <a:xfrm>
            <a:off x="4845372" y="3910112"/>
            <a:ext cx="1846263" cy="322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SAN JORGE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4" name="Rectangle 137"/>
          <p:cNvSpPr>
            <a:spLocks noChangeArrowheads="1"/>
          </p:cNvSpPr>
          <p:nvPr/>
        </p:nvSpPr>
        <p:spPr bwMode="auto">
          <a:xfrm>
            <a:off x="6782122" y="3914874"/>
            <a:ext cx="1817688" cy="3190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BICENTENARIO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FOMERREY 113</a:t>
            </a:r>
          </a:p>
        </p:txBody>
      </p:sp>
      <p:sp>
        <p:nvSpPr>
          <p:cNvPr id="37" name="Rectangle 137"/>
          <p:cNvSpPr>
            <a:spLocks noChangeArrowheads="1"/>
          </p:cNvSpPr>
          <p:nvPr/>
        </p:nvSpPr>
        <p:spPr bwMode="auto">
          <a:xfrm>
            <a:off x="4854897" y="5348512"/>
            <a:ext cx="1862138" cy="3127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CAMINO REAL</a:t>
            </a:r>
          </a:p>
        </p:txBody>
      </p:sp>
      <p:sp>
        <p:nvSpPr>
          <p:cNvPr id="38" name="Rectangle 24"/>
          <p:cNvSpPr>
            <a:spLocks noChangeArrowheads="1"/>
          </p:cNvSpPr>
          <p:nvPr/>
        </p:nvSpPr>
        <p:spPr bwMode="auto">
          <a:xfrm>
            <a:off x="6796410" y="5359623"/>
            <a:ext cx="1831975" cy="3016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 LOS CAMPEONES</a:t>
            </a:r>
          </a:p>
        </p:txBody>
      </p:sp>
      <p:sp>
        <p:nvSpPr>
          <p:cNvPr id="39" name="Rectangle 64"/>
          <p:cNvSpPr>
            <a:spLocks noChangeArrowheads="1"/>
          </p:cNvSpPr>
          <p:nvPr/>
        </p:nvSpPr>
        <p:spPr bwMode="auto">
          <a:xfrm>
            <a:off x="6791647" y="4378995"/>
            <a:ext cx="1825625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BICENTENARIO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DIEGO DE MONTEMAYOR</a:t>
            </a:r>
          </a:p>
        </p:txBody>
      </p:sp>
      <p:sp>
        <p:nvSpPr>
          <p:cNvPr id="40" name="Rectangle 24"/>
          <p:cNvSpPr>
            <a:spLocks noChangeArrowheads="1"/>
          </p:cNvSpPr>
          <p:nvPr/>
        </p:nvSpPr>
        <p:spPr bwMode="auto">
          <a:xfrm>
            <a:off x="2516510" y="5351686"/>
            <a:ext cx="1831975" cy="3095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SAN BERNABE</a:t>
            </a:r>
          </a:p>
        </p:txBody>
      </p:sp>
      <p:sp>
        <p:nvSpPr>
          <p:cNvPr id="41" name="Rectangle 45"/>
          <p:cNvSpPr>
            <a:spLocks noChangeArrowheads="1"/>
          </p:cNvSpPr>
          <p:nvPr/>
        </p:nvSpPr>
        <p:spPr bwMode="auto">
          <a:xfrm>
            <a:off x="538486" y="5348511"/>
            <a:ext cx="1835150" cy="2984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POLIVALENTE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2" name="Rectangle 45"/>
          <p:cNvSpPr>
            <a:spLocks noChangeArrowheads="1"/>
          </p:cNvSpPr>
          <p:nvPr/>
        </p:nvSpPr>
        <p:spPr bwMode="auto">
          <a:xfrm>
            <a:off x="2535560" y="3475770"/>
            <a:ext cx="1816100" cy="3127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DOMO ACUATICO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3" name="Rectangle 375"/>
          <p:cNvSpPr>
            <a:spLocks noChangeArrowheads="1"/>
          </p:cNvSpPr>
          <p:nvPr/>
        </p:nvSpPr>
        <p:spPr bwMode="auto">
          <a:xfrm>
            <a:off x="1191407" y="2631882"/>
            <a:ext cx="1860843" cy="56928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Secretaria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C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23636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tangle 137"/>
          <p:cNvSpPr>
            <a:spLocks noChangeArrowheads="1"/>
          </p:cNvSpPr>
          <p:nvPr/>
        </p:nvSpPr>
        <p:spPr bwMode="auto">
          <a:xfrm>
            <a:off x="4854897" y="4378996"/>
            <a:ext cx="1830388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INDECO NARANJO</a:t>
            </a:r>
          </a:p>
        </p:txBody>
      </p:sp>
      <p:cxnSp>
        <p:nvCxnSpPr>
          <p:cNvPr id="45" name="87 Conector recto"/>
          <p:cNvCxnSpPr>
            <a:cxnSpLocks noChangeShapeType="1"/>
          </p:cNvCxnSpPr>
          <p:nvPr/>
        </p:nvCxnSpPr>
        <p:spPr bwMode="auto">
          <a:xfrm>
            <a:off x="322585" y="3596420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87 Conector recto"/>
          <p:cNvCxnSpPr>
            <a:cxnSpLocks noChangeShapeType="1"/>
          </p:cNvCxnSpPr>
          <p:nvPr/>
        </p:nvCxnSpPr>
        <p:spPr bwMode="auto">
          <a:xfrm>
            <a:off x="8609335" y="3642579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Line 206"/>
          <p:cNvSpPr>
            <a:spLocks noChangeShapeType="1"/>
          </p:cNvSpPr>
          <p:nvPr/>
        </p:nvSpPr>
        <p:spPr bwMode="auto">
          <a:xfrm flipH="1">
            <a:off x="4596134" y="2021670"/>
            <a:ext cx="12360" cy="3495562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48" name="2 Conector recto"/>
          <p:cNvCxnSpPr>
            <a:cxnSpLocks noChangeShapeType="1"/>
            <a:stCxn id="42" idx="3"/>
            <a:endCxn id="31" idx="1"/>
          </p:cNvCxnSpPr>
          <p:nvPr/>
        </p:nvCxnSpPr>
        <p:spPr bwMode="auto">
          <a:xfrm>
            <a:off x="4351660" y="3632932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53 Conector recto"/>
          <p:cNvCxnSpPr>
            <a:cxnSpLocks noChangeShapeType="1"/>
          </p:cNvCxnSpPr>
          <p:nvPr/>
        </p:nvCxnSpPr>
        <p:spPr bwMode="auto">
          <a:xfrm>
            <a:off x="4354835" y="4081521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54 Conector recto"/>
          <p:cNvCxnSpPr>
            <a:cxnSpLocks noChangeShapeType="1"/>
          </p:cNvCxnSpPr>
          <p:nvPr/>
        </p:nvCxnSpPr>
        <p:spPr bwMode="auto">
          <a:xfrm>
            <a:off x="4354835" y="4552113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57 Conector recto"/>
          <p:cNvCxnSpPr>
            <a:cxnSpLocks noChangeShapeType="1"/>
          </p:cNvCxnSpPr>
          <p:nvPr/>
        </p:nvCxnSpPr>
        <p:spPr bwMode="auto">
          <a:xfrm>
            <a:off x="4354835" y="5039925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73 Conector recto"/>
          <p:cNvCxnSpPr>
            <a:cxnSpLocks noChangeShapeType="1"/>
          </p:cNvCxnSpPr>
          <p:nvPr/>
        </p:nvCxnSpPr>
        <p:spPr bwMode="auto">
          <a:xfrm>
            <a:off x="4354835" y="5519907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Rectangle 417"/>
          <p:cNvSpPr>
            <a:spLocks noChangeArrowheads="1"/>
          </p:cNvSpPr>
          <p:nvPr/>
        </p:nvSpPr>
        <p:spPr bwMode="auto">
          <a:xfrm>
            <a:off x="3358338" y="1761329"/>
            <a:ext cx="2500313" cy="7921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Coordinador(a) </a:t>
            </a: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de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Unidades </a:t>
            </a: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Deportivas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110496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55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5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072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7522" y="-14054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19 Conector recto"/>
          <p:cNvCxnSpPr>
            <a:cxnSpLocks noChangeShapeType="1"/>
          </p:cNvCxnSpPr>
          <p:nvPr/>
        </p:nvCxnSpPr>
        <p:spPr bwMode="auto">
          <a:xfrm>
            <a:off x="6546229" y="4103215"/>
            <a:ext cx="22383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4789648" y="3752023"/>
            <a:ext cx="1756582" cy="6769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60237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9"/>
          <p:cNvSpPr>
            <a:spLocks noChangeShapeType="1"/>
          </p:cNvSpPr>
          <p:nvPr/>
        </p:nvSpPr>
        <p:spPr bwMode="auto">
          <a:xfrm>
            <a:off x="4481229" y="2242787"/>
            <a:ext cx="0" cy="14128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32"/>
          <p:cNvSpPr>
            <a:spLocks noChangeShapeType="1"/>
          </p:cNvSpPr>
          <p:nvPr/>
        </p:nvSpPr>
        <p:spPr bwMode="auto">
          <a:xfrm>
            <a:off x="2243341" y="3652473"/>
            <a:ext cx="454895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33"/>
          <p:cNvSpPr>
            <a:spLocks noChangeShapeType="1"/>
          </p:cNvSpPr>
          <p:nvPr/>
        </p:nvSpPr>
        <p:spPr bwMode="auto">
          <a:xfrm flipH="1">
            <a:off x="2235388" y="3652474"/>
            <a:ext cx="0" cy="118068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34"/>
          <p:cNvSpPr>
            <a:spLocks noChangeShapeType="1"/>
          </p:cNvSpPr>
          <p:nvPr/>
        </p:nvSpPr>
        <p:spPr bwMode="auto">
          <a:xfrm>
            <a:off x="2221102" y="4047653"/>
            <a:ext cx="2413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Line 35"/>
          <p:cNvSpPr>
            <a:spLocks noChangeShapeType="1"/>
          </p:cNvSpPr>
          <p:nvPr/>
        </p:nvSpPr>
        <p:spPr bwMode="auto">
          <a:xfrm flipH="1">
            <a:off x="6792292" y="3663586"/>
            <a:ext cx="0" cy="117591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37"/>
          <p:cNvSpPr>
            <a:spLocks noChangeArrowheads="1"/>
          </p:cNvSpPr>
          <p:nvPr/>
        </p:nvSpPr>
        <p:spPr bwMode="auto">
          <a:xfrm>
            <a:off x="4811672" y="4498593"/>
            <a:ext cx="1755196" cy="6992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82362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138"/>
          <p:cNvSpPr>
            <a:spLocks noChangeShapeType="1"/>
          </p:cNvSpPr>
          <p:nvPr/>
        </p:nvSpPr>
        <p:spPr bwMode="auto">
          <a:xfrm>
            <a:off x="2246502" y="4833155"/>
            <a:ext cx="2270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2462401" y="3750777"/>
            <a:ext cx="1775633" cy="69535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16066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2184116" y="2841625"/>
            <a:ext cx="1876426" cy="6778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Secretaria / 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60516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2 Conector recto"/>
          <p:cNvCxnSpPr>
            <a:cxnSpLocks noChangeShapeType="1"/>
            <a:stCxn id="16" idx="3"/>
          </p:cNvCxnSpPr>
          <p:nvPr/>
        </p:nvCxnSpPr>
        <p:spPr bwMode="auto">
          <a:xfrm>
            <a:off x="4060542" y="3180557"/>
            <a:ext cx="434975" cy="79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3320767" y="1908312"/>
            <a:ext cx="2349500" cy="7493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85555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53"/>
          <p:cNvSpPr>
            <a:spLocks noChangeArrowheads="1"/>
          </p:cNvSpPr>
          <p:nvPr/>
        </p:nvSpPr>
        <p:spPr bwMode="auto">
          <a:xfrm>
            <a:off x="2462401" y="4502187"/>
            <a:ext cx="1775633" cy="673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Mantenimiento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41229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19 Conector recto"/>
          <p:cNvCxnSpPr>
            <a:cxnSpLocks noChangeShapeType="1"/>
          </p:cNvCxnSpPr>
          <p:nvPr/>
        </p:nvCxnSpPr>
        <p:spPr bwMode="auto">
          <a:xfrm>
            <a:off x="6566867" y="4839505"/>
            <a:ext cx="2254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2402422" y="1565490"/>
            <a:ext cx="415761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BUROCRATAS MUNICIPALES</a:t>
            </a:r>
          </a:p>
        </p:txBody>
      </p:sp>
      <p:pic>
        <p:nvPicPr>
          <p:cNvPr id="2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06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61"/>
          <p:cNvSpPr>
            <a:spLocks noChangeShapeType="1"/>
          </p:cNvSpPr>
          <p:nvPr/>
        </p:nvSpPr>
        <p:spPr bwMode="auto">
          <a:xfrm>
            <a:off x="4494079" y="2907482"/>
            <a:ext cx="0" cy="6778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268529" y="2492896"/>
            <a:ext cx="2443162" cy="7257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85555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68"/>
          <p:cNvSpPr>
            <a:spLocks noChangeArrowheads="1"/>
          </p:cNvSpPr>
          <p:nvPr/>
        </p:nvSpPr>
        <p:spPr bwMode="auto">
          <a:xfrm>
            <a:off x="4796035" y="3725634"/>
            <a:ext cx="1742271" cy="68984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</a:t>
            </a: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19910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18"/>
          <p:cNvSpPr>
            <a:spLocks noChangeShapeType="1"/>
          </p:cNvSpPr>
          <p:nvPr/>
        </p:nvSpPr>
        <p:spPr bwMode="auto">
          <a:xfrm>
            <a:off x="2306950" y="3585344"/>
            <a:ext cx="451607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2 Conector recto"/>
          <p:cNvCxnSpPr>
            <a:cxnSpLocks noChangeShapeType="1"/>
          </p:cNvCxnSpPr>
          <p:nvPr/>
        </p:nvCxnSpPr>
        <p:spPr bwMode="auto">
          <a:xfrm>
            <a:off x="2298998" y="3585344"/>
            <a:ext cx="7952" cy="49258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4 Conector recto"/>
          <p:cNvCxnSpPr>
            <a:cxnSpLocks noChangeShapeType="1"/>
          </p:cNvCxnSpPr>
          <p:nvPr/>
        </p:nvCxnSpPr>
        <p:spPr bwMode="auto">
          <a:xfrm>
            <a:off x="2298998" y="4074213"/>
            <a:ext cx="2254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4 Conector recto"/>
          <p:cNvCxnSpPr>
            <a:cxnSpLocks noChangeShapeType="1"/>
            <a:stCxn id="8" idx="3"/>
          </p:cNvCxnSpPr>
          <p:nvPr/>
        </p:nvCxnSpPr>
        <p:spPr bwMode="auto">
          <a:xfrm flipV="1">
            <a:off x="6538306" y="4070554"/>
            <a:ext cx="276780" cy="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5 Conector recto"/>
          <p:cNvCxnSpPr>
            <a:cxnSpLocks noChangeShapeType="1"/>
          </p:cNvCxnSpPr>
          <p:nvPr/>
        </p:nvCxnSpPr>
        <p:spPr bwMode="auto">
          <a:xfrm>
            <a:off x="6823022" y="3585344"/>
            <a:ext cx="0" cy="48521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2543473" y="3730840"/>
            <a:ext cx="1742271" cy="6941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17431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2781169" y="2175846"/>
            <a:ext cx="343581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VALLE DEL MIRADOR</a:t>
            </a:r>
          </a:p>
        </p:txBody>
      </p:sp>
      <p:pic>
        <p:nvPicPr>
          <p:cNvPr id="13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615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138"/>
          <p:cNvSpPr>
            <a:spLocks noChangeShapeType="1"/>
          </p:cNvSpPr>
          <p:nvPr/>
        </p:nvSpPr>
        <p:spPr bwMode="auto">
          <a:xfrm>
            <a:off x="2357573" y="513179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85838" y="5562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38"/>
          <p:cNvSpPr>
            <a:spLocks noChangeShapeType="1"/>
          </p:cNvSpPr>
          <p:nvPr/>
        </p:nvSpPr>
        <p:spPr bwMode="auto">
          <a:xfrm>
            <a:off x="2348048" y="4362141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2 Conector recto"/>
          <p:cNvCxnSpPr>
            <a:cxnSpLocks noChangeShapeType="1"/>
          </p:cNvCxnSpPr>
          <p:nvPr/>
        </p:nvCxnSpPr>
        <p:spPr bwMode="auto">
          <a:xfrm>
            <a:off x="3885971" y="3456218"/>
            <a:ext cx="6477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6528821" y="4362141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052"/>
          <p:cNvSpPr>
            <a:spLocks noChangeShapeType="1"/>
          </p:cNvSpPr>
          <p:nvPr/>
        </p:nvSpPr>
        <p:spPr bwMode="auto">
          <a:xfrm flipH="1">
            <a:off x="4530496" y="2384359"/>
            <a:ext cx="12700" cy="158273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1099"/>
          <p:cNvSpPr>
            <a:spLocks noChangeShapeType="1"/>
          </p:cNvSpPr>
          <p:nvPr/>
        </p:nvSpPr>
        <p:spPr bwMode="auto">
          <a:xfrm>
            <a:off x="2365510" y="3965508"/>
            <a:ext cx="4404611" cy="15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39"/>
          <p:cNvSpPr>
            <a:spLocks noChangeArrowheads="1"/>
          </p:cNvSpPr>
          <p:nvPr/>
        </p:nvSpPr>
        <p:spPr bwMode="auto">
          <a:xfrm>
            <a:off x="2546485" y="4059979"/>
            <a:ext cx="1744663" cy="68775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21308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3 Conector recto"/>
          <p:cNvCxnSpPr>
            <a:cxnSpLocks noChangeShapeType="1"/>
          </p:cNvCxnSpPr>
          <p:nvPr/>
        </p:nvCxnSpPr>
        <p:spPr bwMode="auto">
          <a:xfrm>
            <a:off x="6770121" y="3965509"/>
            <a:ext cx="0" cy="39663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>
            <a:off x="2354398" y="3971859"/>
            <a:ext cx="0" cy="115914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2365509" y="3094147"/>
            <a:ext cx="1710961" cy="7200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Secretaria / 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64248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311"/>
          <p:cNvSpPr>
            <a:spLocks noChangeArrowheads="1"/>
          </p:cNvSpPr>
          <p:nvPr/>
        </p:nvSpPr>
        <p:spPr bwMode="auto">
          <a:xfrm>
            <a:off x="2546485" y="4805564"/>
            <a:ext cx="1744663" cy="6508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82781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39"/>
          <p:cNvSpPr>
            <a:spLocks noChangeArrowheads="1"/>
          </p:cNvSpPr>
          <p:nvPr/>
        </p:nvSpPr>
        <p:spPr bwMode="auto">
          <a:xfrm>
            <a:off x="4825798" y="4044104"/>
            <a:ext cx="1746075" cy="68775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105915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3200645" y="1734465"/>
            <a:ext cx="265970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10 DE MARZO</a:t>
            </a:r>
          </a:p>
        </p:txBody>
      </p:sp>
      <p:sp>
        <p:nvSpPr>
          <p:cNvPr id="20" name="Rectangle 417"/>
          <p:cNvSpPr>
            <a:spLocks noChangeArrowheads="1"/>
          </p:cNvSpPr>
          <p:nvPr/>
        </p:nvSpPr>
        <p:spPr bwMode="auto">
          <a:xfrm>
            <a:off x="3349423" y="2106626"/>
            <a:ext cx="2362200" cy="8096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Profesional Especialista 1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63837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2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620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07504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7" name="4 Conector recto"/>
          <p:cNvCxnSpPr>
            <a:cxnSpLocks noChangeShapeType="1"/>
            <a:stCxn id="12" idx="3"/>
          </p:cNvCxnSpPr>
          <p:nvPr/>
        </p:nvCxnSpPr>
        <p:spPr bwMode="auto">
          <a:xfrm>
            <a:off x="3951660" y="3312726"/>
            <a:ext cx="500181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2 Conector recto"/>
          <p:cNvCxnSpPr>
            <a:cxnSpLocks noChangeShapeType="1"/>
            <a:stCxn id="23" idx="2"/>
          </p:cNvCxnSpPr>
          <p:nvPr/>
        </p:nvCxnSpPr>
        <p:spPr bwMode="auto">
          <a:xfrm>
            <a:off x="4444773" y="2727297"/>
            <a:ext cx="14137" cy="108841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4705885" y="3965201"/>
            <a:ext cx="1790003" cy="61592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Ayudante de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Mantenimiento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60867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31"/>
          <p:cNvSpPr>
            <a:spLocks noChangeArrowheads="1"/>
          </p:cNvSpPr>
          <p:nvPr/>
        </p:nvSpPr>
        <p:spPr bwMode="auto">
          <a:xfrm>
            <a:off x="2177672" y="2953157"/>
            <a:ext cx="1773988" cy="719138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62394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10 Conector recto"/>
          <p:cNvCxnSpPr>
            <a:cxnSpLocks noChangeShapeType="1"/>
          </p:cNvCxnSpPr>
          <p:nvPr/>
        </p:nvCxnSpPr>
        <p:spPr bwMode="auto">
          <a:xfrm>
            <a:off x="1988760" y="3815707"/>
            <a:ext cx="475410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30720 Conector recto"/>
          <p:cNvCxnSpPr>
            <a:cxnSpLocks noChangeShapeType="1"/>
          </p:cNvCxnSpPr>
          <p:nvPr/>
        </p:nvCxnSpPr>
        <p:spPr bwMode="auto">
          <a:xfrm>
            <a:off x="1976060" y="3815707"/>
            <a:ext cx="0" cy="49346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66 Conector recto"/>
          <p:cNvCxnSpPr>
            <a:cxnSpLocks noChangeShapeType="1"/>
          </p:cNvCxnSpPr>
          <p:nvPr/>
        </p:nvCxnSpPr>
        <p:spPr bwMode="auto">
          <a:xfrm>
            <a:off x="1982410" y="4293096"/>
            <a:ext cx="18573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4 Conector recto"/>
          <p:cNvCxnSpPr>
            <a:cxnSpLocks noChangeShapeType="1"/>
          </p:cNvCxnSpPr>
          <p:nvPr/>
        </p:nvCxnSpPr>
        <p:spPr bwMode="auto">
          <a:xfrm>
            <a:off x="6742863" y="3815707"/>
            <a:ext cx="0" cy="119746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2902230" y="1610971"/>
            <a:ext cx="303474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PARQUE ESPAÑA</a:t>
            </a: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2177672" y="3974584"/>
            <a:ext cx="1790003" cy="66917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83936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3" name="Rectangle 375"/>
          <p:cNvSpPr>
            <a:spLocks noChangeArrowheads="1"/>
          </p:cNvSpPr>
          <p:nvPr/>
        </p:nvSpPr>
        <p:spPr bwMode="auto">
          <a:xfrm>
            <a:off x="3347498" y="1978288"/>
            <a:ext cx="2194550" cy="749009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Deportivo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15463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66 Conector recto"/>
          <p:cNvCxnSpPr>
            <a:cxnSpLocks noChangeShapeType="1"/>
          </p:cNvCxnSpPr>
          <p:nvPr/>
        </p:nvCxnSpPr>
        <p:spPr bwMode="auto">
          <a:xfrm>
            <a:off x="6514642" y="4293096"/>
            <a:ext cx="228221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6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4724638" y="4653136"/>
            <a:ext cx="1790003" cy="67220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Vigilante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66 Conector recto"/>
          <p:cNvCxnSpPr>
            <a:cxnSpLocks noChangeShapeType="1"/>
          </p:cNvCxnSpPr>
          <p:nvPr/>
        </p:nvCxnSpPr>
        <p:spPr bwMode="auto">
          <a:xfrm>
            <a:off x="6514642" y="5013176"/>
            <a:ext cx="228221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58156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86 CuadroTexto"/>
          <p:cNvSpPr txBox="1"/>
          <p:nvPr/>
        </p:nvSpPr>
        <p:spPr>
          <a:xfrm>
            <a:off x="4110473" y="4448145"/>
            <a:ext cx="110959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V i g i l a n t e s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1207091" y="1803713"/>
            <a:ext cx="835485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O f i c i n a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-29678" y="19482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15" name="Rectangle 509"/>
          <p:cNvSpPr>
            <a:spLocks noChangeArrowheads="1"/>
          </p:cNvSpPr>
          <p:nvPr/>
        </p:nvSpPr>
        <p:spPr bwMode="auto">
          <a:xfrm>
            <a:off x="1657097" y="2959539"/>
            <a:ext cx="1322081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63300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567"/>
          <p:cNvSpPr>
            <a:spLocks noChangeArrowheads="1"/>
          </p:cNvSpPr>
          <p:nvPr/>
        </p:nvSpPr>
        <p:spPr bwMode="auto">
          <a:xfrm>
            <a:off x="198261" y="3682545"/>
            <a:ext cx="1354279" cy="6199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Instructor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23633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579"/>
          <p:cNvSpPr>
            <a:spLocks noChangeShapeType="1"/>
          </p:cNvSpPr>
          <p:nvPr/>
        </p:nvSpPr>
        <p:spPr bwMode="auto">
          <a:xfrm flipV="1">
            <a:off x="1888344" y="1340768"/>
            <a:ext cx="25923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597"/>
          <p:cNvSpPr>
            <a:spLocks noChangeArrowheads="1"/>
          </p:cNvSpPr>
          <p:nvPr/>
        </p:nvSpPr>
        <p:spPr bwMode="auto">
          <a:xfrm>
            <a:off x="208479" y="2237452"/>
            <a:ext cx="1342026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Encargado(a)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de Secciòn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15734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597"/>
          <p:cNvSpPr>
            <a:spLocks noChangeArrowheads="1"/>
          </p:cNvSpPr>
          <p:nvPr/>
        </p:nvSpPr>
        <p:spPr bwMode="auto">
          <a:xfrm>
            <a:off x="1655607" y="3682544"/>
            <a:ext cx="1323571" cy="6199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Instructor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82153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177"/>
          <p:cNvSpPr>
            <a:spLocks noChangeArrowheads="1"/>
          </p:cNvSpPr>
          <p:nvPr/>
        </p:nvSpPr>
        <p:spPr bwMode="auto">
          <a:xfrm>
            <a:off x="1655607" y="2237453"/>
            <a:ext cx="1323571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Mantenimiento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42355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1128"/>
          <p:cNvSpPr>
            <a:spLocks noChangeArrowheads="1"/>
          </p:cNvSpPr>
          <p:nvPr/>
        </p:nvSpPr>
        <p:spPr bwMode="auto">
          <a:xfrm>
            <a:off x="208479" y="2956315"/>
            <a:ext cx="1344061" cy="66260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Secretaria /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17432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417"/>
          <p:cNvSpPr>
            <a:spLocks noChangeArrowheads="1"/>
          </p:cNvSpPr>
          <p:nvPr/>
        </p:nvSpPr>
        <p:spPr bwMode="auto">
          <a:xfrm>
            <a:off x="1888344" y="1121266"/>
            <a:ext cx="1376888" cy="507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smtClean="0"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43877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58 CuadroTexto"/>
          <p:cNvSpPr txBox="1">
            <a:spLocks noChangeArrowheads="1"/>
          </p:cNvSpPr>
          <p:nvPr/>
        </p:nvSpPr>
        <p:spPr bwMode="auto">
          <a:xfrm>
            <a:off x="3518775" y="692696"/>
            <a:ext cx="269894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POLIVALENTE</a:t>
            </a:r>
          </a:p>
        </p:txBody>
      </p:sp>
      <p:sp>
        <p:nvSpPr>
          <p:cNvPr id="37" name="Rectangle 59"/>
          <p:cNvSpPr>
            <a:spLocks noChangeArrowheads="1"/>
          </p:cNvSpPr>
          <p:nvPr/>
        </p:nvSpPr>
        <p:spPr bwMode="auto">
          <a:xfrm>
            <a:off x="3253889" y="2966980"/>
            <a:ext cx="1349225" cy="6520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24865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8" name="Rectangle 64"/>
          <p:cNvSpPr>
            <a:spLocks noChangeArrowheads="1"/>
          </p:cNvSpPr>
          <p:nvPr/>
        </p:nvSpPr>
        <p:spPr bwMode="auto">
          <a:xfrm>
            <a:off x="3264815" y="3667024"/>
            <a:ext cx="1348062" cy="6354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42650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40" name="Rectangle 31"/>
          <p:cNvSpPr>
            <a:spLocks noChangeArrowheads="1"/>
          </p:cNvSpPr>
          <p:nvPr/>
        </p:nvSpPr>
        <p:spPr bwMode="auto">
          <a:xfrm>
            <a:off x="4690205" y="2233924"/>
            <a:ext cx="1347059" cy="6663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61299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44" name="Rectangle 25"/>
          <p:cNvSpPr>
            <a:spLocks noChangeArrowheads="1"/>
          </p:cNvSpPr>
          <p:nvPr/>
        </p:nvSpPr>
        <p:spPr bwMode="auto">
          <a:xfrm>
            <a:off x="4706108" y="2966980"/>
            <a:ext cx="1322395" cy="6520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74935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46" name="Rectangle 91"/>
          <p:cNvSpPr>
            <a:spLocks noChangeArrowheads="1"/>
          </p:cNvSpPr>
          <p:nvPr/>
        </p:nvSpPr>
        <p:spPr bwMode="auto">
          <a:xfrm>
            <a:off x="4714082" y="3682033"/>
            <a:ext cx="1322593" cy="6204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82432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54" name="Rectangle 23"/>
          <p:cNvSpPr>
            <a:spLocks noChangeArrowheads="1"/>
          </p:cNvSpPr>
          <p:nvPr/>
        </p:nvSpPr>
        <p:spPr bwMode="auto">
          <a:xfrm>
            <a:off x="3253889" y="2237453"/>
            <a:ext cx="1357882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24690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4" name="Line 182"/>
          <p:cNvSpPr>
            <a:spLocks noChangeShapeType="1"/>
          </p:cNvSpPr>
          <p:nvPr/>
        </p:nvSpPr>
        <p:spPr bwMode="auto">
          <a:xfrm flipV="1">
            <a:off x="282439" y="4776235"/>
            <a:ext cx="837084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66" name="Rectangle 402"/>
          <p:cNvSpPr>
            <a:spLocks noChangeArrowheads="1"/>
          </p:cNvSpPr>
          <p:nvPr/>
        </p:nvSpPr>
        <p:spPr bwMode="auto">
          <a:xfrm>
            <a:off x="5448842" y="4826456"/>
            <a:ext cx="1547683" cy="54676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82437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67" name="Rectangle 402"/>
          <p:cNvSpPr>
            <a:spLocks noChangeArrowheads="1"/>
          </p:cNvSpPr>
          <p:nvPr/>
        </p:nvSpPr>
        <p:spPr bwMode="auto">
          <a:xfrm>
            <a:off x="7105599" y="4826457"/>
            <a:ext cx="1547683" cy="5467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85055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68" name="Rectangle 15"/>
          <p:cNvSpPr>
            <a:spLocks noChangeArrowheads="1"/>
          </p:cNvSpPr>
          <p:nvPr/>
        </p:nvSpPr>
        <p:spPr bwMode="auto">
          <a:xfrm>
            <a:off x="6371704" y="5435896"/>
            <a:ext cx="1537130" cy="5055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85054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69" name="Rectangle 295"/>
          <p:cNvSpPr>
            <a:spLocks noChangeArrowheads="1"/>
          </p:cNvSpPr>
          <p:nvPr/>
        </p:nvSpPr>
        <p:spPr bwMode="auto">
          <a:xfrm>
            <a:off x="2944480" y="5445224"/>
            <a:ext cx="1613959" cy="49620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71235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1" name="Rectangle 1050"/>
          <p:cNvSpPr>
            <a:spLocks noChangeArrowheads="1"/>
          </p:cNvSpPr>
          <p:nvPr/>
        </p:nvSpPr>
        <p:spPr bwMode="auto">
          <a:xfrm>
            <a:off x="282439" y="4843125"/>
            <a:ext cx="1644548" cy="53009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21433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3" name="Rectangle 219"/>
          <p:cNvSpPr>
            <a:spLocks noChangeArrowheads="1"/>
          </p:cNvSpPr>
          <p:nvPr/>
        </p:nvSpPr>
        <p:spPr bwMode="auto">
          <a:xfrm>
            <a:off x="4670549" y="5445224"/>
            <a:ext cx="1616338" cy="5055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82377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4" name="Rectangle 237"/>
          <p:cNvSpPr>
            <a:spLocks noChangeArrowheads="1"/>
          </p:cNvSpPr>
          <p:nvPr/>
        </p:nvSpPr>
        <p:spPr bwMode="auto">
          <a:xfrm>
            <a:off x="3735205" y="4835187"/>
            <a:ext cx="1615149" cy="5380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82358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5" name="Rectangle 399"/>
          <p:cNvSpPr>
            <a:spLocks noChangeArrowheads="1"/>
          </p:cNvSpPr>
          <p:nvPr/>
        </p:nvSpPr>
        <p:spPr bwMode="auto">
          <a:xfrm>
            <a:off x="1173712" y="5445224"/>
            <a:ext cx="1638528" cy="49620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23669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6" name="Rectangle 571"/>
          <p:cNvSpPr>
            <a:spLocks noChangeArrowheads="1"/>
          </p:cNvSpPr>
          <p:nvPr/>
        </p:nvSpPr>
        <p:spPr bwMode="auto">
          <a:xfrm>
            <a:off x="2007161" y="4835187"/>
            <a:ext cx="1637325" cy="5380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44258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82" name="Rectangle 17"/>
          <p:cNvSpPr>
            <a:spLocks noChangeArrowheads="1"/>
          </p:cNvSpPr>
          <p:nvPr/>
        </p:nvSpPr>
        <p:spPr bwMode="auto">
          <a:xfrm>
            <a:off x="6258828" y="2966980"/>
            <a:ext cx="1358526" cy="6519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20682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83" name="Rectangle 110"/>
          <p:cNvSpPr>
            <a:spLocks noChangeArrowheads="1"/>
          </p:cNvSpPr>
          <p:nvPr/>
        </p:nvSpPr>
        <p:spPr bwMode="auto">
          <a:xfrm>
            <a:off x="6258829" y="2252651"/>
            <a:ext cx="1358525" cy="6443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Deportivo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16295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84" name="Rectangle 12"/>
          <p:cNvSpPr>
            <a:spLocks noChangeArrowheads="1"/>
          </p:cNvSpPr>
          <p:nvPr/>
        </p:nvSpPr>
        <p:spPr bwMode="auto">
          <a:xfrm>
            <a:off x="7693973" y="2239362"/>
            <a:ext cx="1342623" cy="6608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74576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85" name="Rectangle 417"/>
          <p:cNvSpPr>
            <a:spLocks noChangeArrowheads="1"/>
          </p:cNvSpPr>
          <p:nvPr/>
        </p:nvSpPr>
        <p:spPr bwMode="auto">
          <a:xfrm>
            <a:off x="7693973" y="2976046"/>
            <a:ext cx="1342623" cy="6430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Secretaria </a:t>
            </a: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/ O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102786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005160" y="1820057"/>
            <a:ext cx="1311256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Pista de Atletismo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86" name="85 CuadroTexto"/>
          <p:cNvSpPr txBox="1"/>
          <p:nvPr/>
        </p:nvSpPr>
        <p:spPr>
          <a:xfrm>
            <a:off x="4001342" y="1800248"/>
            <a:ext cx="1290738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I n t e n d e n t e s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88" name="Line 118"/>
          <p:cNvSpPr>
            <a:spLocks noChangeShapeType="1"/>
          </p:cNvSpPr>
          <p:nvPr/>
        </p:nvSpPr>
        <p:spPr bwMode="auto">
          <a:xfrm>
            <a:off x="6258827" y="2178267"/>
            <a:ext cx="276455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9" name="Line 118"/>
          <p:cNvSpPr>
            <a:spLocks noChangeShapeType="1"/>
          </p:cNvSpPr>
          <p:nvPr/>
        </p:nvSpPr>
        <p:spPr bwMode="auto">
          <a:xfrm>
            <a:off x="3263948" y="2162365"/>
            <a:ext cx="276455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Line 118"/>
          <p:cNvSpPr>
            <a:spLocks noChangeShapeType="1"/>
          </p:cNvSpPr>
          <p:nvPr/>
        </p:nvSpPr>
        <p:spPr bwMode="auto">
          <a:xfrm>
            <a:off x="220046" y="2163696"/>
            <a:ext cx="276455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Rectangle 43"/>
          <p:cNvSpPr>
            <a:spLocks noChangeArrowheads="1"/>
          </p:cNvSpPr>
          <p:nvPr/>
        </p:nvSpPr>
        <p:spPr bwMode="auto">
          <a:xfrm>
            <a:off x="3574056" y="1031250"/>
            <a:ext cx="2625880" cy="5681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Administrador(a) de Ligas Deportivas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112081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66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Line 138"/>
          <p:cNvSpPr>
            <a:spLocks noChangeShapeType="1"/>
          </p:cNvSpPr>
          <p:nvPr/>
        </p:nvSpPr>
        <p:spPr bwMode="auto">
          <a:xfrm>
            <a:off x="3750115" y="4856248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0" y="-380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7469274" y="4108450"/>
            <a:ext cx="304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9" name="Line 138"/>
          <p:cNvSpPr>
            <a:spLocks noChangeShapeType="1"/>
          </p:cNvSpPr>
          <p:nvPr/>
        </p:nvSpPr>
        <p:spPr bwMode="auto">
          <a:xfrm>
            <a:off x="3731454" y="4106863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0" name="Line 74"/>
          <p:cNvSpPr>
            <a:spLocks noChangeShapeType="1"/>
          </p:cNvSpPr>
          <p:nvPr/>
        </p:nvSpPr>
        <p:spPr bwMode="auto">
          <a:xfrm flipV="1">
            <a:off x="1739533" y="4865688"/>
            <a:ext cx="231775" cy="568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 flipV="1">
            <a:off x="3722688" y="3135569"/>
            <a:ext cx="99377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2"/>
          <p:cNvSpPr>
            <a:spLocks noChangeShapeType="1"/>
          </p:cNvSpPr>
          <p:nvPr/>
        </p:nvSpPr>
        <p:spPr bwMode="auto">
          <a:xfrm>
            <a:off x="4716463" y="2205038"/>
            <a:ext cx="7937" cy="13938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3880939" y="4523171"/>
            <a:ext cx="1676912" cy="70998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Instructor(a)  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64935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1739533" y="404177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1739533" y="3608386"/>
            <a:ext cx="6034541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20" name="Rectangle 72"/>
          <p:cNvSpPr>
            <a:spLocks noChangeArrowheads="1"/>
          </p:cNvSpPr>
          <p:nvPr/>
        </p:nvSpPr>
        <p:spPr bwMode="auto">
          <a:xfrm>
            <a:off x="3874330" y="3721100"/>
            <a:ext cx="1691530" cy="7064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24835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1" name="Rectangle 73"/>
          <p:cNvSpPr>
            <a:spLocks noChangeArrowheads="1"/>
          </p:cNvSpPr>
          <p:nvPr/>
        </p:nvSpPr>
        <p:spPr bwMode="auto">
          <a:xfrm>
            <a:off x="1876058" y="4495800"/>
            <a:ext cx="1733435" cy="7199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24834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2" name="Rectangle 393"/>
          <p:cNvSpPr>
            <a:spLocks noChangeArrowheads="1"/>
          </p:cNvSpPr>
          <p:nvPr/>
        </p:nvSpPr>
        <p:spPr bwMode="auto">
          <a:xfrm>
            <a:off x="5891071" y="3725167"/>
            <a:ext cx="1664354" cy="7064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Vigilante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65043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1872883" y="3687763"/>
            <a:ext cx="1721043" cy="7096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19389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5" name="Rectangle 602"/>
          <p:cNvSpPr>
            <a:spLocks noChangeArrowheads="1"/>
          </p:cNvSpPr>
          <p:nvPr/>
        </p:nvSpPr>
        <p:spPr bwMode="auto">
          <a:xfrm>
            <a:off x="2091193" y="2826899"/>
            <a:ext cx="1768020" cy="65861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Secretaria </a:t>
            </a:r>
            <a:r>
              <a:rPr lang="es-MX" sz="1200" b="0" dirty="0">
                <a:latin typeface="Calibri" panose="020F0502020204030204" pitchFamily="34" charset="0"/>
              </a:rPr>
              <a:t>/ O </a:t>
            </a: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84157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8" name="2 Conector recto"/>
          <p:cNvCxnSpPr>
            <a:cxnSpLocks noChangeShapeType="1"/>
          </p:cNvCxnSpPr>
          <p:nvPr/>
        </p:nvCxnSpPr>
        <p:spPr bwMode="auto">
          <a:xfrm>
            <a:off x="3736900" y="3617913"/>
            <a:ext cx="0" cy="123833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9 Conector recto"/>
          <p:cNvCxnSpPr>
            <a:cxnSpLocks noChangeShapeType="1"/>
          </p:cNvCxnSpPr>
          <p:nvPr/>
        </p:nvCxnSpPr>
        <p:spPr bwMode="auto">
          <a:xfrm>
            <a:off x="7774074" y="3622675"/>
            <a:ext cx="0" cy="48418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Rectangle 137"/>
          <p:cNvSpPr>
            <a:spLocks noChangeArrowheads="1"/>
          </p:cNvSpPr>
          <p:nvPr/>
        </p:nvSpPr>
        <p:spPr bwMode="auto">
          <a:xfrm>
            <a:off x="3588088" y="1794402"/>
            <a:ext cx="2240210" cy="8524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82471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1" name="58 CuadroTexto"/>
          <p:cNvSpPr txBox="1">
            <a:spLocks noChangeArrowheads="1"/>
          </p:cNvSpPr>
          <p:nvPr/>
        </p:nvSpPr>
        <p:spPr bwMode="auto">
          <a:xfrm>
            <a:off x="2517372" y="1460799"/>
            <a:ext cx="434272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sz="1600" dirty="0">
                <a:solidFill>
                  <a:schemeClr val="tx1"/>
                </a:solidFill>
                <a:latin typeface="Arial" charset="0"/>
                <a:cs typeface="Arial" charset="0"/>
              </a:rPr>
              <a:t>UNIDAD </a:t>
            </a:r>
            <a:r>
              <a:rPr lang="es-MX" altLang="es-MX" sz="1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DEPORTIVA </a:t>
            </a:r>
            <a:r>
              <a:rPr lang="es-MX" altLang="es-MX" sz="1600" dirty="0">
                <a:solidFill>
                  <a:schemeClr val="tx1"/>
                </a:solidFill>
                <a:latin typeface="Arial" charset="0"/>
                <a:cs typeface="Arial" charset="0"/>
              </a:rPr>
              <a:t>VALLE SANTA LUCIA</a:t>
            </a:r>
          </a:p>
        </p:txBody>
      </p:sp>
      <p:sp>
        <p:nvSpPr>
          <p:cNvPr id="32" name="Line 22"/>
          <p:cNvSpPr>
            <a:spLocks noChangeShapeType="1"/>
          </p:cNvSpPr>
          <p:nvPr/>
        </p:nvSpPr>
        <p:spPr bwMode="auto">
          <a:xfrm>
            <a:off x="1737946" y="3608388"/>
            <a:ext cx="0" cy="12398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pic>
        <p:nvPicPr>
          <p:cNvPr id="2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010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313"/>
          <p:cNvSpPr>
            <a:spLocks noChangeShapeType="1"/>
          </p:cNvSpPr>
          <p:nvPr/>
        </p:nvSpPr>
        <p:spPr bwMode="auto">
          <a:xfrm>
            <a:off x="1342572" y="3470668"/>
            <a:ext cx="0" cy="198684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4" name="Line 201"/>
          <p:cNvSpPr>
            <a:spLocks noChangeShapeType="1"/>
          </p:cNvSpPr>
          <p:nvPr/>
        </p:nvSpPr>
        <p:spPr bwMode="auto">
          <a:xfrm>
            <a:off x="1347334" y="388429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5" name="Line 201"/>
          <p:cNvSpPr>
            <a:spLocks noChangeShapeType="1"/>
          </p:cNvSpPr>
          <p:nvPr/>
        </p:nvSpPr>
        <p:spPr bwMode="auto">
          <a:xfrm>
            <a:off x="1348922" y="471614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6" name="Line 201"/>
          <p:cNvSpPr>
            <a:spLocks noChangeShapeType="1"/>
          </p:cNvSpPr>
          <p:nvPr/>
        </p:nvSpPr>
        <p:spPr bwMode="auto">
          <a:xfrm>
            <a:off x="1334635" y="5470609"/>
            <a:ext cx="263524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785" y="-22563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40"/>
          <p:cNvSpPr>
            <a:spLocks noChangeShapeType="1"/>
          </p:cNvSpPr>
          <p:nvPr/>
        </p:nvSpPr>
        <p:spPr bwMode="auto">
          <a:xfrm>
            <a:off x="2968153" y="2910483"/>
            <a:ext cx="2181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892409" y="2623146"/>
            <a:ext cx="1888543" cy="646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E </a:t>
            </a: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17002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1491595" y="4330386"/>
            <a:ext cx="1684652" cy="6873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Vigilante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17409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9" name="Rectangle 53"/>
          <p:cNvSpPr>
            <a:spLocks noChangeArrowheads="1"/>
          </p:cNvSpPr>
          <p:nvPr/>
        </p:nvSpPr>
        <p:spPr bwMode="auto">
          <a:xfrm>
            <a:off x="1491595" y="3593786"/>
            <a:ext cx="1669488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14417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" name="Rectangle 203"/>
          <p:cNvSpPr>
            <a:spLocks noChangeArrowheads="1"/>
          </p:cNvSpPr>
          <p:nvPr/>
        </p:nvSpPr>
        <p:spPr bwMode="auto">
          <a:xfrm>
            <a:off x="1478894" y="5095561"/>
            <a:ext cx="1688788" cy="6556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24836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" name="Line 249"/>
          <p:cNvSpPr>
            <a:spLocks noChangeShapeType="1"/>
          </p:cNvSpPr>
          <p:nvPr/>
        </p:nvSpPr>
        <p:spPr bwMode="auto">
          <a:xfrm>
            <a:off x="4428653" y="2057780"/>
            <a:ext cx="0" cy="14065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3" name="Line 314"/>
          <p:cNvSpPr>
            <a:spLocks noChangeShapeType="1"/>
          </p:cNvSpPr>
          <p:nvPr/>
        </p:nvSpPr>
        <p:spPr bwMode="auto">
          <a:xfrm flipV="1">
            <a:off x="1342572" y="3464304"/>
            <a:ext cx="6072379" cy="63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3314228" y="1700808"/>
            <a:ext cx="2244725" cy="8207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Auxiliar </a:t>
            </a:r>
            <a:r>
              <a:rPr lang="es-MX" sz="1200" b="0" dirty="0" smtClean="0">
                <a:latin typeface="Calibri" panose="020F0502020204030204" pitchFamily="34" charset="0"/>
              </a:rPr>
              <a:t>Administrativo(a) 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85343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3400263" y="4664963"/>
            <a:ext cx="27146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19" name="2 Conector recto"/>
          <p:cNvCxnSpPr>
            <a:cxnSpLocks noChangeShapeType="1"/>
          </p:cNvCxnSpPr>
          <p:nvPr/>
        </p:nvCxnSpPr>
        <p:spPr bwMode="auto">
          <a:xfrm>
            <a:off x="7419713" y="3470668"/>
            <a:ext cx="0" cy="120341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4 Conector recto"/>
          <p:cNvCxnSpPr>
            <a:cxnSpLocks noChangeShapeType="1"/>
          </p:cNvCxnSpPr>
          <p:nvPr/>
        </p:nvCxnSpPr>
        <p:spPr bwMode="auto">
          <a:xfrm>
            <a:off x="7132376" y="4000186"/>
            <a:ext cx="28733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Line 138"/>
          <p:cNvSpPr>
            <a:spLocks noChangeShapeType="1"/>
          </p:cNvSpPr>
          <p:nvPr/>
        </p:nvSpPr>
        <p:spPr bwMode="auto">
          <a:xfrm>
            <a:off x="3414551" y="5446013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3565309" y="5096763"/>
            <a:ext cx="1733910" cy="6508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83159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5526176" y="3593786"/>
            <a:ext cx="1712697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 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102185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4" name="Rectangle 29"/>
          <p:cNvSpPr>
            <a:spLocks noChangeArrowheads="1"/>
          </p:cNvSpPr>
          <p:nvPr/>
        </p:nvSpPr>
        <p:spPr bwMode="auto">
          <a:xfrm>
            <a:off x="3565310" y="4326825"/>
            <a:ext cx="1724804" cy="6873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Soldador(a)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72415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5" name="Rectangle 417"/>
          <p:cNvSpPr>
            <a:spLocks noChangeArrowheads="1"/>
          </p:cNvSpPr>
          <p:nvPr/>
        </p:nvSpPr>
        <p:spPr bwMode="auto">
          <a:xfrm>
            <a:off x="5149377" y="2623146"/>
            <a:ext cx="1967039" cy="646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101242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6" name="2 Conector recto"/>
          <p:cNvCxnSpPr>
            <a:cxnSpLocks noChangeShapeType="1"/>
          </p:cNvCxnSpPr>
          <p:nvPr/>
        </p:nvCxnSpPr>
        <p:spPr bwMode="auto">
          <a:xfrm>
            <a:off x="3400263" y="3470668"/>
            <a:ext cx="0" cy="196144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7164126" y="468122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auto">
          <a:xfrm>
            <a:off x="5525594" y="4330386"/>
            <a:ext cx="1708517" cy="7651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110741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9" name="58 CuadroTexto"/>
          <p:cNvSpPr txBox="1">
            <a:spLocks noChangeArrowheads="1"/>
          </p:cNvSpPr>
          <p:nvPr/>
        </p:nvSpPr>
        <p:spPr bwMode="auto">
          <a:xfrm>
            <a:off x="1926424" y="1374219"/>
            <a:ext cx="504811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DEPORTIVA JESUS HINOJOSA TIJERINA</a:t>
            </a:r>
          </a:p>
        </p:txBody>
      </p:sp>
      <p:cxnSp>
        <p:nvCxnSpPr>
          <p:cNvPr id="30" name="17 Conector recto"/>
          <p:cNvCxnSpPr>
            <a:cxnSpLocks noChangeShapeType="1"/>
          </p:cNvCxnSpPr>
          <p:nvPr/>
        </p:nvCxnSpPr>
        <p:spPr bwMode="auto">
          <a:xfrm flipV="1">
            <a:off x="3414590" y="3884299"/>
            <a:ext cx="1239838" cy="4048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Rectangle 61"/>
          <p:cNvSpPr>
            <a:spLocks noChangeArrowheads="1"/>
          </p:cNvSpPr>
          <p:nvPr/>
        </p:nvSpPr>
        <p:spPr bwMode="auto">
          <a:xfrm>
            <a:off x="3565309" y="3593787"/>
            <a:ext cx="1730258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41346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3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950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Line 180"/>
          <p:cNvSpPr>
            <a:spLocks noChangeShapeType="1"/>
          </p:cNvSpPr>
          <p:nvPr/>
        </p:nvSpPr>
        <p:spPr bwMode="auto">
          <a:xfrm>
            <a:off x="7033793" y="4894118"/>
            <a:ext cx="2746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1" name="Line 180"/>
          <p:cNvSpPr>
            <a:spLocks noChangeShapeType="1"/>
          </p:cNvSpPr>
          <p:nvPr/>
        </p:nvSpPr>
        <p:spPr bwMode="auto">
          <a:xfrm>
            <a:off x="7052768" y="4235383"/>
            <a:ext cx="274638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6" name="Rectangle 123"/>
          <p:cNvSpPr>
            <a:spLocks noChangeArrowheads="1"/>
          </p:cNvSpPr>
          <p:nvPr/>
        </p:nvSpPr>
        <p:spPr bwMode="auto">
          <a:xfrm>
            <a:off x="5528833" y="3829209"/>
            <a:ext cx="1663460" cy="64770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  <a:r>
              <a:rPr lang="es-MX" sz="1200" dirty="0" smtClean="0">
                <a:latin typeface="Calibri" panose="020F0502020204030204" pitchFamily="34" charset="0"/>
              </a:rPr>
              <a:t> </a:t>
            </a:r>
            <a:r>
              <a:rPr lang="es-MX" sz="1200" b="0" dirty="0" smtClean="0">
                <a:latin typeface="Calibri" panose="020F0502020204030204" pitchFamily="34" charset="0"/>
              </a:rPr>
              <a:t>Sección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60617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0" y="-2610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80"/>
          <p:cNvSpPr>
            <a:spLocks noChangeShapeType="1"/>
          </p:cNvSpPr>
          <p:nvPr/>
        </p:nvSpPr>
        <p:spPr bwMode="auto">
          <a:xfrm>
            <a:off x="3486713" y="4922649"/>
            <a:ext cx="2746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" name="Line 100"/>
          <p:cNvSpPr>
            <a:spLocks noChangeShapeType="1"/>
          </p:cNvSpPr>
          <p:nvPr/>
        </p:nvSpPr>
        <p:spPr bwMode="auto">
          <a:xfrm flipH="1">
            <a:off x="2998599" y="3009325"/>
            <a:ext cx="1447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0" name="Line 161"/>
          <p:cNvSpPr>
            <a:spLocks noChangeShapeType="1"/>
          </p:cNvSpPr>
          <p:nvPr/>
        </p:nvSpPr>
        <p:spPr bwMode="auto">
          <a:xfrm>
            <a:off x="4452749" y="2664838"/>
            <a:ext cx="4762" cy="9747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2210463" y="2842638"/>
            <a:ext cx="1848586" cy="6556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Auxiliar </a:t>
            </a: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65042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3" name="Line 101"/>
          <p:cNvSpPr>
            <a:spLocks noChangeShapeType="1"/>
          </p:cNvSpPr>
          <p:nvPr/>
        </p:nvSpPr>
        <p:spPr bwMode="auto">
          <a:xfrm>
            <a:off x="1547664" y="3667773"/>
            <a:ext cx="0" cy="122666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4" name="Line 102"/>
          <p:cNvSpPr>
            <a:spLocks noChangeShapeType="1"/>
          </p:cNvSpPr>
          <p:nvPr/>
        </p:nvSpPr>
        <p:spPr bwMode="auto">
          <a:xfrm>
            <a:off x="1547664" y="416484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5" name="Line 103"/>
          <p:cNvSpPr>
            <a:spLocks noChangeShapeType="1"/>
          </p:cNvSpPr>
          <p:nvPr/>
        </p:nvSpPr>
        <p:spPr bwMode="auto">
          <a:xfrm>
            <a:off x="1547664" y="490779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6" name="Line 151"/>
          <p:cNvSpPr>
            <a:spLocks noChangeShapeType="1"/>
          </p:cNvSpPr>
          <p:nvPr/>
        </p:nvSpPr>
        <p:spPr bwMode="auto">
          <a:xfrm flipV="1">
            <a:off x="1547665" y="3639563"/>
            <a:ext cx="5779742" cy="1590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8" name="Rectangle 171"/>
          <p:cNvSpPr>
            <a:spLocks noChangeArrowheads="1"/>
          </p:cNvSpPr>
          <p:nvPr/>
        </p:nvSpPr>
        <p:spPr bwMode="auto">
          <a:xfrm>
            <a:off x="5536719" y="4561120"/>
            <a:ext cx="1656686" cy="66599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64470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0" name="Line 175"/>
          <p:cNvSpPr>
            <a:spLocks noChangeShapeType="1"/>
          </p:cNvSpPr>
          <p:nvPr/>
        </p:nvSpPr>
        <p:spPr bwMode="auto">
          <a:xfrm>
            <a:off x="3486713" y="4182874"/>
            <a:ext cx="266700" cy="15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22" name="Rectangle 27"/>
          <p:cNvSpPr>
            <a:spLocks noChangeArrowheads="1"/>
          </p:cNvSpPr>
          <p:nvPr/>
        </p:nvSpPr>
        <p:spPr bwMode="auto">
          <a:xfrm>
            <a:off x="1676062" y="3844170"/>
            <a:ext cx="1678066" cy="6477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1870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3336736" y="1892410"/>
            <a:ext cx="2241550" cy="84069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Profesional </a:t>
            </a:r>
            <a:r>
              <a:rPr lang="es-MX" sz="1200" b="0" dirty="0">
                <a:latin typeface="Calibri" panose="020F0502020204030204" pitchFamily="34" charset="0"/>
              </a:rPr>
              <a:t>Especialista No. 1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15096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5" name="Rectangle 107"/>
          <p:cNvSpPr>
            <a:spLocks noChangeArrowheads="1"/>
          </p:cNvSpPr>
          <p:nvPr/>
        </p:nvSpPr>
        <p:spPr bwMode="auto">
          <a:xfrm>
            <a:off x="3610336" y="3832781"/>
            <a:ext cx="1704437" cy="65908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44257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7" name="58 CuadroTexto"/>
          <p:cNvSpPr txBox="1">
            <a:spLocks noChangeArrowheads="1"/>
          </p:cNvSpPr>
          <p:nvPr/>
        </p:nvSpPr>
        <p:spPr bwMode="auto">
          <a:xfrm>
            <a:off x="2423660" y="1583105"/>
            <a:ext cx="401488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sz="1600" dirty="0">
                <a:solidFill>
                  <a:schemeClr val="tx1"/>
                </a:solidFill>
                <a:latin typeface="Arial" charset="0"/>
                <a:cs typeface="Arial" charset="0"/>
              </a:rPr>
              <a:t>UNIDAD </a:t>
            </a:r>
            <a:r>
              <a:rPr lang="es-MX" altLang="es-MX" sz="1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DEPORTIVA </a:t>
            </a:r>
            <a:r>
              <a:rPr lang="es-MX" altLang="es-MX" sz="1600" dirty="0">
                <a:solidFill>
                  <a:schemeClr val="tx1"/>
                </a:solidFill>
                <a:latin typeface="Arial" charset="0"/>
                <a:cs typeface="Arial" charset="0"/>
              </a:rPr>
              <a:t>RAUL GONZALEZ</a:t>
            </a:r>
          </a:p>
        </p:txBody>
      </p:sp>
      <p:sp>
        <p:nvSpPr>
          <p:cNvPr id="29" name="Rectangle 469"/>
          <p:cNvSpPr>
            <a:spLocks noChangeArrowheads="1"/>
          </p:cNvSpPr>
          <p:nvPr/>
        </p:nvSpPr>
        <p:spPr bwMode="auto">
          <a:xfrm>
            <a:off x="3610336" y="4579417"/>
            <a:ext cx="1681245" cy="6477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44703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0" name="Line 101"/>
          <p:cNvSpPr>
            <a:spLocks noChangeShapeType="1"/>
          </p:cNvSpPr>
          <p:nvPr/>
        </p:nvSpPr>
        <p:spPr bwMode="auto">
          <a:xfrm>
            <a:off x="3489171" y="3667773"/>
            <a:ext cx="0" cy="125487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31" name="Line 101"/>
          <p:cNvSpPr>
            <a:spLocks noChangeShapeType="1"/>
          </p:cNvSpPr>
          <p:nvPr/>
        </p:nvSpPr>
        <p:spPr bwMode="auto">
          <a:xfrm>
            <a:off x="7327406" y="3648844"/>
            <a:ext cx="0" cy="124527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32" name="Rectangle 192"/>
          <p:cNvSpPr>
            <a:spLocks noChangeArrowheads="1"/>
          </p:cNvSpPr>
          <p:nvPr/>
        </p:nvSpPr>
        <p:spPr bwMode="auto">
          <a:xfrm>
            <a:off x="1661964" y="4579417"/>
            <a:ext cx="1692164" cy="6710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18412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28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941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31382" y="4923"/>
            <a:ext cx="56996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>
                <a:solidFill>
                  <a:srgbClr val="C51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Atención y Vinculación Ciudadana</a:t>
            </a:r>
          </a:p>
          <a:p>
            <a:endParaRPr lang="es-ES" sz="3500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295016" y="1783966"/>
            <a:ext cx="397838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>
                <a:cs typeface="Arial" pitchFamily="34" charset="0"/>
              </a:rPr>
              <a:t>Director </a:t>
            </a:r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 110069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861342" y="3495717"/>
            <a:ext cx="1839290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Jefe(a) Administrativa 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110432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 flipH="1">
            <a:off x="4284208" y="2253247"/>
            <a:ext cx="1" cy="832189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228245" y="2421285"/>
            <a:ext cx="6465161" cy="22975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6" name="25 Rectángulo"/>
          <p:cNvSpPr/>
          <p:nvPr/>
        </p:nvSpPr>
        <p:spPr>
          <a:xfrm>
            <a:off x="2028008" y="3497369"/>
            <a:ext cx="1580825" cy="71779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200" dirty="0" smtClean="0">
                <a:cs typeface="Arial" pitchFamily="34" charset="0"/>
              </a:rPr>
              <a:t>	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Jefe(a) Informática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110406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35" name="23 Conector recto"/>
          <p:cNvCxnSpPr/>
          <p:nvPr/>
        </p:nvCxnSpPr>
        <p:spPr>
          <a:xfrm flipV="1">
            <a:off x="1228245" y="2413087"/>
            <a:ext cx="0" cy="343114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4" name="23 Conector recto"/>
          <p:cNvCxnSpPr/>
          <p:nvPr/>
        </p:nvCxnSpPr>
        <p:spPr>
          <a:xfrm flipV="1">
            <a:off x="2769656" y="3085435"/>
            <a:ext cx="3011331" cy="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8" name="23 Conector recto"/>
          <p:cNvCxnSpPr/>
          <p:nvPr/>
        </p:nvCxnSpPr>
        <p:spPr>
          <a:xfrm flipV="1">
            <a:off x="5780987" y="3085435"/>
            <a:ext cx="0" cy="39600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0" name="12 Rectángulo"/>
          <p:cNvSpPr/>
          <p:nvPr/>
        </p:nvSpPr>
        <p:spPr>
          <a:xfrm>
            <a:off x="4213574" y="4783181"/>
            <a:ext cx="1148900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Instructor(a) 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19537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sp>
        <p:nvSpPr>
          <p:cNvPr id="21" name="34 CuadroTexto"/>
          <p:cNvSpPr txBox="1"/>
          <p:nvPr/>
        </p:nvSpPr>
        <p:spPr>
          <a:xfrm rot="10800000" flipV="1">
            <a:off x="436157" y="2720794"/>
            <a:ext cx="1584175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Secretario(a) B 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22133</a:t>
            </a:r>
            <a:endParaRPr lang="es-MX" sz="1200" dirty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22" name="23 Conector recto"/>
          <p:cNvCxnSpPr/>
          <p:nvPr/>
        </p:nvCxnSpPr>
        <p:spPr>
          <a:xfrm flipV="1">
            <a:off x="7681445" y="2444260"/>
            <a:ext cx="0" cy="343114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5" name="34 CuadroTexto"/>
          <p:cNvSpPr txBox="1"/>
          <p:nvPr/>
        </p:nvSpPr>
        <p:spPr>
          <a:xfrm rot="10800000" flipV="1">
            <a:off x="6794630" y="2762271"/>
            <a:ext cx="1773629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Encargado(a) de Área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110669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     </a:t>
            </a:r>
          </a:p>
        </p:txBody>
      </p:sp>
      <p:cxnSp>
        <p:nvCxnSpPr>
          <p:cNvPr id="29" name="23 Conector recto"/>
          <p:cNvCxnSpPr/>
          <p:nvPr/>
        </p:nvCxnSpPr>
        <p:spPr>
          <a:xfrm flipV="1">
            <a:off x="2769656" y="3085435"/>
            <a:ext cx="0" cy="39600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0" name="23 Conector recto"/>
          <p:cNvCxnSpPr/>
          <p:nvPr/>
        </p:nvCxnSpPr>
        <p:spPr>
          <a:xfrm flipV="1">
            <a:off x="5780987" y="4221737"/>
            <a:ext cx="0" cy="283278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1" name="23 Conector recto"/>
          <p:cNvCxnSpPr/>
          <p:nvPr/>
        </p:nvCxnSpPr>
        <p:spPr>
          <a:xfrm>
            <a:off x="4788024" y="4505015"/>
            <a:ext cx="2165053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7" name="23 Conector recto"/>
          <p:cNvCxnSpPr/>
          <p:nvPr/>
        </p:nvCxnSpPr>
        <p:spPr>
          <a:xfrm flipV="1">
            <a:off x="4788024" y="4505015"/>
            <a:ext cx="0" cy="283278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8" name="23 Conector recto"/>
          <p:cNvCxnSpPr/>
          <p:nvPr/>
        </p:nvCxnSpPr>
        <p:spPr>
          <a:xfrm flipV="1">
            <a:off x="6953077" y="4505015"/>
            <a:ext cx="0" cy="283278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9" name="12 Rectángulo"/>
          <p:cNvSpPr/>
          <p:nvPr/>
        </p:nvSpPr>
        <p:spPr>
          <a:xfrm>
            <a:off x="6378627" y="4783182"/>
            <a:ext cx="1148900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112495</a:t>
            </a: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25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Line 124"/>
          <p:cNvSpPr>
            <a:spLocks noChangeShapeType="1"/>
          </p:cNvSpPr>
          <p:nvPr/>
        </p:nvSpPr>
        <p:spPr bwMode="auto">
          <a:xfrm>
            <a:off x="6207660" y="5106129"/>
            <a:ext cx="3619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7" name="Line 155"/>
          <p:cNvSpPr>
            <a:spLocks noChangeShapeType="1"/>
          </p:cNvSpPr>
          <p:nvPr/>
        </p:nvSpPr>
        <p:spPr bwMode="auto">
          <a:xfrm>
            <a:off x="2313163" y="5125687"/>
            <a:ext cx="2936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73632" y="-2140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80"/>
          <p:cNvSpPr>
            <a:spLocks noChangeShapeType="1"/>
          </p:cNvSpPr>
          <p:nvPr/>
        </p:nvSpPr>
        <p:spPr bwMode="auto">
          <a:xfrm>
            <a:off x="6568292" y="3735267"/>
            <a:ext cx="0" cy="13708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Line 124"/>
          <p:cNvSpPr>
            <a:spLocks noChangeShapeType="1"/>
          </p:cNvSpPr>
          <p:nvPr/>
        </p:nvSpPr>
        <p:spPr bwMode="auto">
          <a:xfrm>
            <a:off x="6214280" y="4246090"/>
            <a:ext cx="3619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8" name="Line 76"/>
          <p:cNvSpPr>
            <a:spLocks noChangeShapeType="1"/>
          </p:cNvSpPr>
          <p:nvPr/>
        </p:nvSpPr>
        <p:spPr bwMode="auto">
          <a:xfrm flipH="1">
            <a:off x="4460565" y="2273192"/>
            <a:ext cx="6350" cy="14573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2540177" y="3855802"/>
            <a:ext cx="1748372" cy="7559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60200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" name="Line 61"/>
          <p:cNvSpPr>
            <a:spLocks noChangeShapeType="1"/>
          </p:cNvSpPr>
          <p:nvPr/>
        </p:nvSpPr>
        <p:spPr bwMode="auto">
          <a:xfrm flipV="1">
            <a:off x="2303638" y="3730517"/>
            <a:ext cx="4264654" cy="1574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1" name="Line 69"/>
          <p:cNvSpPr>
            <a:spLocks noChangeShapeType="1"/>
          </p:cNvSpPr>
          <p:nvPr/>
        </p:nvSpPr>
        <p:spPr bwMode="auto">
          <a:xfrm>
            <a:off x="2298876" y="3732092"/>
            <a:ext cx="0" cy="139359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2" name="Line 87"/>
          <p:cNvSpPr>
            <a:spLocks noChangeShapeType="1"/>
          </p:cNvSpPr>
          <p:nvPr/>
        </p:nvSpPr>
        <p:spPr bwMode="auto">
          <a:xfrm>
            <a:off x="2302051" y="424779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2540176" y="2846374"/>
            <a:ext cx="1655276" cy="7302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Secretaria </a:t>
            </a:r>
            <a:r>
              <a:rPr lang="es-MX" sz="1200" b="0" dirty="0">
                <a:latin typeface="Calibri" panose="020F0502020204030204" pitchFamily="34" charset="0"/>
              </a:rPr>
              <a:t>/ E </a:t>
            </a: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63307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15" name="2 Conector recto"/>
          <p:cNvCxnSpPr>
            <a:cxnSpLocks noChangeShapeType="1"/>
            <a:stCxn id="14" idx="3"/>
          </p:cNvCxnSpPr>
          <p:nvPr/>
        </p:nvCxnSpPr>
        <p:spPr bwMode="auto">
          <a:xfrm>
            <a:off x="4195452" y="3211499"/>
            <a:ext cx="27781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3352490" y="1892410"/>
            <a:ext cx="2241550" cy="8512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Profesional </a:t>
            </a:r>
            <a:r>
              <a:rPr lang="es-MX" sz="1200" b="0" dirty="0">
                <a:latin typeface="Calibri" panose="020F0502020204030204" pitchFamily="34" charset="0"/>
              </a:rPr>
              <a:t>Especialista No. 1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15096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8" name="Rectangle 46"/>
          <p:cNvSpPr>
            <a:spLocks noChangeArrowheads="1"/>
          </p:cNvSpPr>
          <p:nvPr/>
        </p:nvSpPr>
        <p:spPr bwMode="auto">
          <a:xfrm>
            <a:off x="2540176" y="4728018"/>
            <a:ext cx="1679099" cy="7219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60509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4676138" y="4693967"/>
            <a:ext cx="1687224" cy="7559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Cajero(a) 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81072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239806" y="1525252"/>
            <a:ext cx="235423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GIMNASIO SAN BERNABE</a:t>
            </a: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4676138" y="3909065"/>
            <a:ext cx="1663460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60518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23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330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7341" y="-20423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201"/>
          <p:cNvSpPr>
            <a:spLocks noChangeShapeType="1"/>
          </p:cNvSpPr>
          <p:nvPr/>
        </p:nvSpPr>
        <p:spPr bwMode="auto">
          <a:xfrm>
            <a:off x="5939264" y="3938767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8" name="Line 232"/>
          <p:cNvSpPr>
            <a:spLocks noChangeShapeType="1"/>
          </p:cNvSpPr>
          <p:nvPr/>
        </p:nvSpPr>
        <p:spPr bwMode="auto">
          <a:xfrm flipV="1">
            <a:off x="5888464" y="4576915"/>
            <a:ext cx="295275" cy="400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9" name="Line 238"/>
          <p:cNvSpPr>
            <a:spLocks noChangeShapeType="1"/>
          </p:cNvSpPr>
          <p:nvPr/>
        </p:nvSpPr>
        <p:spPr bwMode="auto">
          <a:xfrm>
            <a:off x="4170363" y="2091870"/>
            <a:ext cx="0" cy="1458411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366416" y="3643660"/>
            <a:ext cx="1672842" cy="56701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Encargado(a) </a:t>
            </a:r>
            <a:r>
              <a:rPr lang="es-MX" sz="1200" dirty="0" smtClean="0"/>
              <a:t> </a:t>
            </a:r>
            <a:r>
              <a:rPr lang="es-MX" sz="1200" b="0" dirty="0" smtClean="0"/>
              <a:t>Sección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16409</a:t>
            </a:r>
            <a:endParaRPr lang="es-MX" sz="1200" b="0" dirty="0"/>
          </a:p>
        </p:txBody>
      </p:sp>
      <p:sp>
        <p:nvSpPr>
          <p:cNvPr id="12" name="Line 82"/>
          <p:cNvSpPr>
            <a:spLocks noChangeShapeType="1"/>
          </p:cNvSpPr>
          <p:nvPr/>
        </p:nvSpPr>
        <p:spPr bwMode="auto">
          <a:xfrm>
            <a:off x="2172740" y="5189209"/>
            <a:ext cx="152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3" name="Line 112"/>
          <p:cNvSpPr>
            <a:spLocks noChangeShapeType="1"/>
          </p:cNvSpPr>
          <p:nvPr/>
        </p:nvSpPr>
        <p:spPr bwMode="auto">
          <a:xfrm>
            <a:off x="2813050" y="3138753"/>
            <a:ext cx="135731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4" name="Line 114"/>
          <p:cNvSpPr>
            <a:spLocks noChangeShapeType="1"/>
          </p:cNvSpPr>
          <p:nvPr/>
        </p:nvSpPr>
        <p:spPr bwMode="auto">
          <a:xfrm>
            <a:off x="2180690" y="3566129"/>
            <a:ext cx="780" cy="162308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5" name="Line 118"/>
          <p:cNvSpPr>
            <a:spLocks noChangeShapeType="1"/>
          </p:cNvSpPr>
          <p:nvPr/>
        </p:nvSpPr>
        <p:spPr bwMode="auto">
          <a:xfrm>
            <a:off x="2172740" y="4605171"/>
            <a:ext cx="152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6" name="Rectangle 161"/>
          <p:cNvSpPr>
            <a:spLocks noChangeArrowheads="1"/>
          </p:cNvSpPr>
          <p:nvPr/>
        </p:nvSpPr>
        <p:spPr bwMode="auto">
          <a:xfrm>
            <a:off x="2350541" y="4289394"/>
            <a:ext cx="1699607" cy="5785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/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22807</a:t>
            </a:r>
            <a:endParaRPr lang="es-MX" sz="1200" b="0" dirty="0"/>
          </a:p>
        </p:txBody>
      </p:sp>
      <p:sp>
        <p:nvSpPr>
          <p:cNvPr id="17" name="Rectangle 218"/>
          <p:cNvSpPr>
            <a:spLocks noChangeArrowheads="1"/>
          </p:cNvSpPr>
          <p:nvPr/>
        </p:nvSpPr>
        <p:spPr bwMode="auto">
          <a:xfrm>
            <a:off x="4389126" y="3652859"/>
            <a:ext cx="1656044" cy="5604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/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Promotor(a)</a:t>
            </a:r>
            <a:endParaRPr lang="es-MX" sz="1200" b="0" dirty="0"/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 60200</a:t>
            </a:r>
            <a:endParaRPr lang="es-MX" sz="1200" b="0" dirty="0"/>
          </a:p>
          <a:p>
            <a:pPr algn="ctr">
              <a:lnSpc>
                <a:spcPct val="80000"/>
              </a:lnSpc>
              <a:defRPr/>
            </a:pPr>
            <a:endParaRPr lang="es-MX" sz="1200" b="0" dirty="0"/>
          </a:p>
        </p:txBody>
      </p:sp>
      <p:sp>
        <p:nvSpPr>
          <p:cNvPr id="19" name="Line 231"/>
          <p:cNvSpPr>
            <a:spLocks noChangeShapeType="1"/>
          </p:cNvSpPr>
          <p:nvPr/>
        </p:nvSpPr>
        <p:spPr bwMode="auto">
          <a:xfrm flipH="1">
            <a:off x="6190089" y="3561393"/>
            <a:ext cx="15876" cy="100930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20" name="Rectangle 236"/>
          <p:cNvSpPr>
            <a:spLocks noChangeArrowheads="1"/>
          </p:cNvSpPr>
          <p:nvPr/>
        </p:nvSpPr>
        <p:spPr bwMode="auto">
          <a:xfrm>
            <a:off x="2344191" y="4938506"/>
            <a:ext cx="1699607" cy="50671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/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23843</a:t>
            </a:r>
            <a:endParaRPr lang="es-MX" sz="1200" b="0" dirty="0"/>
          </a:p>
        </p:txBody>
      </p:sp>
      <p:sp>
        <p:nvSpPr>
          <p:cNvPr id="21" name="Line 271"/>
          <p:cNvSpPr>
            <a:spLocks noChangeShapeType="1"/>
          </p:cNvSpPr>
          <p:nvPr/>
        </p:nvSpPr>
        <p:spPr bwMode="auto">
          <a:xfrm flipV="1">
            <a:off x="2181471" y="3558218"/>
            <a:ext cx="4019731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22" name="Rectangle 34"/>
          <p:cNvSpPr>
            <a:spLocks noChangeArrowheads="1"/>
          </p:cNvSpPr>
          <p:nvPr/>
        </p:nvSpPr>
        <p:spPr bwMode="auto">
          <a:xfrm>
            <a:off x="1685677" y="2897149"/>
            <a:ext cx="1677725" cy="4832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Secretaria </a:t>
            </a:r>
            <a:r>
              <a:rPr lang="es-MX" sz="1200" b="0" dirty="0"/>
              <a:t>/ O </a:t>
            </a:r>
            <a:endParaRPr lang="es-MX" sz="1200" b="0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63103</a:t>
            </a:r>
            <a:endParaRPr lang="es-MX" sz="1200" b="0" dirty="0"/>
          </a:p>
        </p:txBody>
      </p:sp>
      <p:sp>
        <p:nvSpPr>
          <p:cNvPr id="23" name="Rectangle 149"/>
          <p:cNvSpPr>
            <a:spLocks noChangeArrowheads="1"/>
          </p:cNvSpPr>
          <p:nvPr/>
        </p:nvSpPr>
        <p:spPr bwMode="auto">
          <a:xfrm>
            <a:off x="4388310" y="4281443"/>
            <a:ext cx="1647791" cy="5785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Encargado(a) </a:t>
            </a:r>
            <a:r>
              <a:rPr lang="es-MX" sz="1200" dirty="0" smtClean="0"/>
              <a:t> </a:t>
            </a:r>
            <a:r>
              <a:rPr lang="es-MX" sz="1200" b="0" dirty="0" smtClean="0"/>
              <a:t>Sección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61278</a:t>
            </a:r>
            <a:endParaRPr lang="es-MX" sz="1200" b="0" dirty="0"/>
          </a:p>
        </p:txBody>
      </p:sp>
      <p:sp>
        <p:nvSpPr>
          <p:cNvPr id="24" name="Rectangle 137"/>
          <p:cNvSpPr>
            <a:spLocks noChangeArrowheads="1"/>
          </p:cNvSpPr>
          <p:nvPr/>
        </p:nvSpPr>
        <p:spPr bwMode="auto">
          <a:xfrm>
            <a:off x="3069212" y="1844824"/>
            <a:ext cx="2195179" cy="8524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Encargado(a) </a:t>
            </a:r>
            <a:endParaRPr lang="es-MX" sz="1200" b="0" dirty="0"/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82471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/>
          </a:p>
        </p:txBody>
      </p:sp>
      <p:sp>
        <p:nvSpPr>
          <p:cNvPr id="25" name="Line 118"/>
          <p:cNvSpPr>
            <a:spLocks noChangeShapeType="1"/>
          </p:cNvSpPr>
          <p:nvPr/>
        </p:nvSpPr>
        <p:spPr bwMode="auto">
          <a:xfrm>
            <a:off x="2199727" y="3895829"/>
            <a:ext cx="152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27" name="58 CuadroTexto"/>
          <p:cNvSpPr txBox="1">
            <a:spLocks noChangeArrowheads="1"/>
          </p:cNvSpPr>
          <p:nvPr/>
        </p:nvSpPr>
        <p:spPr bwMode="auto">
          <a:xfrm>
            <a:off x="2999205" y="1417340"/>
            <a:ext cx="232326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GIMNASIO VILLA ALEGRE</a:t>
            </a:r>
          </a:p>
        </p:txBody>
      </p:sp>
      <p:pic>
        <p:nvPicPr>
          <p:cNvPr id="26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86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4882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09"/>
          <p:cNvSpPr>
            <a:spLocks noChangeShapeType="1"/>
          </p:cNvSpPr>
          <p:nvPr/>
        </p:nvSpPr>
        <p:spPr bwMode="auto">
          <a:xfrm>
            <a:off x="4660900" y="3054561"/>
            <a:ext cx="0" cy="13446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4006850" y="3649874"/>
            <a:ext cx="6492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8" name="Rectangle 123"/>
          <p:cNvSpPr>
            <a:spLocks noChangeArrowheads="1"/>
          </p:cNvSpPr>
          <p:nvPr/>
        </p:nvSpPr>
        <p:spPr bwMode="auto">
          <a:xfrm>
            <a:off x="2313829" y="3248236"/>
            <a:ext cx="1715245" cy="715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18528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3784222" y="4183274"/>
            <a:ext cx="1752600" cy="7445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60510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" name="58 CuadroTexto"/>
          <p:cNvSpPr txBox="1">
            <a:spLocks noChangeArrowheads="1"/>
          </p:cNvSpPr>
          <p:nvPr/>
        </p:nvSpPr>
        <p:spPr bwMode="auto">
          <a:xfrm>
            <a:off x="3540932" y="1891159"/>
            <a:ext cx="210096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GIMNASIO SAN JORGE</a:t>
            </a:r>
          </a:p>
        </p:txBody>
      </p:sp>
      <p:sp>
        <p:nvSpPr>
          <p:cNvPr id="12" name="Rectangle 137"/>
          <p:cNvSpPr>
            <a:spLocks noChangeArrowheads="1"/>
          </p:cNvSpPr>
          <p:nvPr/>
        </p:nvSpPr>
        <p:spPr bwMode="auto">
          <a:xfrm>
            <a:off x="3421930" y="2276872"/>
            <a:ext cx="2476500" cy="7953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  <a:r>
              <a:rPr lang="es-MX" sz="1200" b="0" dirty="0">
                <a:latin typeface="Calibri" panose="020F0502020204030204" pitchFamily="34" charset="0"/>
              </a:rPr>
              <a:t>Deportivo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20095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9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315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7022" y="-2538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09"/>
          <p:cNvSpPr>
            <a:spLocks noChangeShapeType="1"/>
          </p:cNvSpPr>
          <p:nvPr/>
        </p:nvSpPr>
        <p:spPr bwMode="auto">
          <a:xfrm>
            <a:off x="4449938" y="3072310"/>
            <a:ext cx="7937" cy="10493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Rectangle 1031"/>
          <p:cNvSpPr>
            <a:spLocks noChangeArrowheads="1"/>
          </p:cNvSpPr>
          <p:nvPr/>
        </p:nvSpPr>
        <p:spPr bwMode="auto">
          <a:xfrm>
            <a:off x="3566614" y="4094460"/>
            <a:ext cx="1783112" cy="7747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60507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8" name="Rectangle 137"/>
          <p:cNvSpPr>
            <a:spLocks noChangeArrowheads="1"/>
          </p:cNvSpPr>
          <p:nvPr/>
        </p:nvSpPr>
        <p:spPr bwMode="auto">
          <a:xfrm>
            <a:off x="3219625" y="2276872"/>
            <a:ext cx="2476500" cy="7953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  <a:r>
              <a:rPr lang="es-MX" sz="1200" b="0" dirty="0">
                <a:latin typeface="Calibri" panose="020F0502020204030204" pitchFamily="34" charset="0"/>
              </a:rPr>
              <a:t>Deportivo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20095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9" name="58 CuadroTexto"/>
          <p:cNvSpPr txBox="1">
            <a:spLocks noChangeArrowheads="1"/>
          </p:cNvSpPr>
          <p:nvPr/>
        </p:nvSpPr>
        <p:spPr bwMode="auto">
          <a:xfrm>
            <a:off x="3560631" y="1938318"/>
            <a:ext cx="173509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INDECO NARANJO</a:t>
            </a:r>
          </a:p>
        </p:txBody>
      </p:sp>
      <p:pic>
        <p:nvPicPr>
          <p:cNvPr id="10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73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58806" y="35151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17 Conector recto"/>
          <p:cNvCxnSpPr>
            <a:cxnSpLocks noChangeShapeType="1"/>
          </p:cNvCxnSpPr>
          <p:nvPr/>
        </p:nvCxnSpPr>
        <p:spPr bwMode="auto">
          <a:xfrm>
            <a:off x="2052233" y="4410829"/>
            <a:ext cx="2540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Line 32"/>
          <p:cNvSpPr>
            <a:spLocks noChangeShapeType="1"/>
          </p:cNvSpPr>
          <p:nvPr/>
        </p:nvSpPr>
        <p:spPr bwMode="auto">
          <a:xfrm>
            <a:off x="6506758" y="4391582"/>
            <a:ext cx="3286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8" name="Line 27"/>
          <p:cNvSpPr>
            <a:spLocks noChangeShapeType="1"/>
          </p:cNvSpPr>
          <p:nvPr/>
        </p:nvSpPr>
        <p:spPr bwMode="auto">
          <a:xfrm flipH="1">
            <a:off x="2028421" y="3978994"/>
            <a:ext cx="7938" cy="4221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0" name="Line 33"/>
          <p:cNvSpPr>
            <a:spLocks noChangeShapeType="1"/>
          </p:cNvSpPr>
          <p:nvPr/>
        </p:nvSpPr>
        <p:spPr bwMode="auto">
          <a:xfrm>
            <a:off x="4477933" y="3004269"/>
            <a:ext cx="0" cy="9731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1" name="Line 64"/>
          <p:cNvSpPr>
            <a:spLocks noChangeShapeType="1"/>
          </p:cNvSpPr>
          <p:nvPr/>
        </p:nvSpPr>
        <p:spPr bwMode="auto">
          <a:xfrm>
            <a:off x="6859144" y="3991693"/>
            <a:ext cx="0" cy="3967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2287183" y="4062425"/>
            <a:ext cx="1772861" cy="6519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</a:t>
            </a:r>
            <a:r>
              <a:rPr lang="es-MX" sz="1200" b="0" dirty="0">
                <a:latin typeface="Calibri" panose="020F0502020204030204" pitchFamily="34" charset="0"/>
              </a:rPr>
              <a:t>de Aerobic’s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16658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4" name="Line 26"/>
          <p:cNvSpPr>
            <a:spLocks noChangeShapeType="1"/>
          </p:cNvSpPr>
          <p:nvPr/>
        </p:nvSpPr>
        <p:spPr bwMode="auto">
          <a:xfrm flipV="1">
            <a:off x="2042708" y="3978994"/>
            <a:ext cx="480218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5" name="Rectangle 107"/>
          <p:cNvSpPr>
            <a:spLocks noChangeArrowheads="1"/>
          </p:cNvSpPr>
          <p:nvPr/>
        </p:nvSpPr>
        <p:spPr bwMode="auto">
          <a:xfrm>
            <a:off x="4913906" y="4067732"/>
            <a:ext cx="1732552" cy="6667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Ayudante General </a:t>
            </a: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66655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6" name="Rectangle 1153"/>
          <p:cNvSpPr>
            <a:spLocks noChangeArrowheads="1"/>
          </p:cNvSpPr>
          <p:nvPr/>
        </p:nvSpPr>
        <p:spPr bwMode="auto">
          <a:xfrm>
            <a:off x="3253970" y="2156544"/>
            <a:ext cx="2447925" cy="8334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Auxiliar Administrativo(a) 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80571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7" name="Rectangle 174"/>
          <p:cNvSpPr>
            <a:spLocks noChangeArrowheads="1"/>
          </p:cNvSpPr>
          <p:nvPr/>
        </p:nvSpPr>
        <p:spPr bwMode="auto">
          <a:xfrm>
            <a:off x="2369733" y="3097715"/>
            <a:ext cx="1747837" cy="6941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102625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18" name="2 Conector recto"/>
          <p:cNvCxnSpPr>
            <a:cxnSpLocks noChangeShapeType="1"/>
            <a:stCxn id="17" idx="3"/>
          </p:cNvCxnSpPr>
          <p:nvPr/>
        </p:nvCxnSpPr>
        <p:spPr bwMode="auto">
          <a:xfrm flipV="1">
            <a:off x="4117570" y="3444010"/>
            <a:ext cx="360363" cy="79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3014454" y="1781784"/>
            <a:ext cx="292695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GIMNASIO VALLE DE INFONAVIT</a:t>
            </a:r>
          </a:p>
        </p:txBody>
      </p:sp>
      <p:pic>
        <p:nvPicPr>
          <p:cNvPr id="20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311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07504" y="52293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84"/>
          <p:cNvSpPr>
            <a:spLocks noChangeShapeType="1"/>
          </p:cNvSpPr>
          <p:nvPr/>
        </p:nvSpPr>
        <p:spPr bwMode="auto">
          <a:xfrm flipV="1">
            <a:off x="2349959" y="5196009"/>
            <a:ext cx="2746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Line 184"/>
          <p:cNvSpPr>
            <a:spLocks noChangeShapeType="1"/>
          </p:cNvSpPr>
          <p:nvPr/>
        </p:nvSpPr>
        <p:spPr bwMode="auto">
          <a:xfrm>
            <a:off x="6462038" y="4292722"/>
            <a:ext cx="23653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8" name="2 Conector recto"/>
          <p:cNvCxnSpPr>
            <a:cxnSpLocks noChangeShapeType="1"/>
          </p:cNvCxnSpPr>
          <p:nvPr/>
        </p:nvCxnSpPr>
        <p:spPr bwMode="auto">
          <a:xfrm flipH="1">
            <a:off x="4482952" y="2684787"/>
            <a:ext cx="1587" cy="111283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49"/>
          <p:cNvSpPr>
            <a:spLocks noChangeArrowheads="1"/>
          </p:cNvSpPr>
          <p:nvPr/>
        </p:nvSpPr>
        <p:spPr bwMode="auto">
          <a:xfrm>
            <a:off x="4715135" y="3975652"/>
            <a:ext cx="1767540" cy="6901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62447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" name="Rectangle 47"/>
          <p:cNvSpPr>
            <a:spLocks noChangeArrowheads="1"/>
          </p:cNvSpPr>
          <p:nvPr/>
        </p:nvSpPr>
        <p:spPr bwMode="auto">
          <a:xfrm>
            <a:off x="2250218" y="2948514"/>
            <a:ext cx="1583445" cy="7143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64093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" name="Rectangle 159"/>
          <p:cNvSpPr>
            <a:spLocks noChangeArrowheads="1"/>
          </p:cNvSpPr>
          <p:nvPr/>
        </p:nvSpPr>
        <p:spPr bwMode="auto">
          <a:xfrm>
            <a:off x="2517001" y="3975652"/>
            <a:ext cx="1767540" cy="6901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Instructor(a)  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42524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12" name="17 Conector recto"/>
          <p:cNvCxnSpPr>
            <a:cxnSpLocks noChangeShapeType="1"/>
            <a:endCxn id="11" idx="1"/>
          </p:cNvCxnSpPr>
          <p:nvPr/>
        </p:nvCxnSpPr>
        <p:spPr bwMode="auto">
          <a:xfrm>
            <a:off x="2340434" y="4320718"/>
            <a:ext cx="17656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16 Conector recto"/>
          <p:cNvCxnSpPr>
            <a:cxnSpLocks noChangeShapeType="1"/>
          </p:cNvCxnSpPr>
          <p:nvPr/>
        </p:nvCxnSpPr>
        <p:spPr bwMode="auto">
          <a:xfrm>
            <a:off x="2349959" y="3808737"/>
            <a:ext cx="434861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21 Conector recto"/>
          <p:cNvCxnSpPr>
            <a:cxnSpLocks noChangeShapeType="1"/>
          </p:cNvCxnSpPr>
          <p:nvPr/>
        </p:nvCxnSpPr>
        <p:spPr bwMode="auto">
          <a:xfrm>
            <a:off x="6698575" y="3808737"/>
            <a:ext cx="0" cy="48398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23 Conector recto"/>
          <p:cNvCxnSpPr>
            <a:cxnSpLocks noChangeShapeType="1"/>
            <a:endCxn id="4" idx="0"/>
          </p:cNvCxnSpPr>
          <p:nvPr/>
        </p:nvCxnSpPr>
        <p:spPr bwMode="auto">
          <a:xfrm>
            <a:off x="2349959" y="3808737"/>
            <a:ext cx="0" cy="138727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3 Conector recto"/>
          <p:cNvCxnSpPr>
            <a:cxnSpLocks noChangeShapeType="1"/>
            <a:stCxn id="10" idx="3"/>
          </p:cNvCxnSpPr>
          <p:nvPr/>
        </p:nvCxnSpPr>
        <p:spPr bwMode="auto">
          <a:xfrm>
            <a:off x="3833663" y="3305702"/>
            <a:ext cx="65087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2517001" y="4726109"/>
            <a:ext cx="1767540" cy="7124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62108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8" name="Rectangle 159"/>
          <p:cNvSpPr>
            <a:spLocks noChangeArrowheads="1"/>
          </p:cNvSpPr>
          <p:nvPr/>
        </p:nvSpPr>
        <p:spPr bwMode="auto">
          <a:xfrm>
            <a:off x="3343127" y="1997669"/>
            <a:ext cx="2274887" cy="842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81015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19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58 CuadroTexto"/>
          <p:cNvSpPr txBox="1">
            <a:spLocks noChangeArrowheads="1"/>
          </p:cNvSpPr>
          <p:nvPr/>
        </p:nvSpPr>
        <p:spPr bwMode="auto">
          <a:xfrm>
            <a:off x="3343944" y="1605174"/>
            <a:ext cx="23606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GIMNASIO CAMINO REAL</a:t>
            </a:r>
          </a:p>
        </p:txBody>
      </p:sp>
    </p:spTree>
    <p:extLst>
      <p:ext uri="{BB962C8B-B14F-4D97-AF65-F5344CB8AC3E}">
        <p14:creationId xmlns:p14="http://schemas.microsoft.com/office/powerpoint/2010/main" val="271863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auto">
          <a:xfrm>
            <a:off x="3586419" y="3230226"/>
            <a:ext cx="2140273" cy="5588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15748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2915816" y="2802414"/>
            <a:ext cx="345267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FILIBERTO SAGRERO</a:t>
            </a:r>
          </a:p>
        </p:txBody>
      </p:sp>
      <p:pic>
        <p:nvPicPr>
          <p:cNvPr id="6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069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70578" y="57178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>
            <a:cxnSpLocks noChangeShapeType="1"/>
            <a:endCxn id="13" idx="0"/>
          </p:cNvCxnSpPr>
          <p:nvPr/>
        </p:nvCxnSpPr>
        <p:spPr bwMode="auto">
          <a:xfrm>
            <a:off x="2549103" y="3775289"/>
            <a:ext cx="0" cy="15867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Line 16"/>
          <p:cNvSpPr>
            <a:spLocks noChangeShapeType="1"/>
          </p:cNvSpPr>
          <p:nvPr/>
        </p:nvSpPr>
        <p:spPr bwMode="auto">
          <a:xfrm>
            <a:off x="4506643" y="3103513"/>
            <a:ext cx="3175" cy="81952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1" name="Rectangle 37"/>
          <p:cNvSpPr>
            <a:spLocks noChangeArrowheads="1"/>
          </p:cNvSpPr>
          <p:nvPr/>
        </p:nvSpPr>
        <p:spPr bwMode="auto">
          <a:xfrm>
            <a:off x="3325543" y="2420888"/>
            <a:ext cx="2362200" cy="6826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Profesional Especialista 1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75883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642459" y="3933965"/>
            <a:ext cx="1813288" cy="7175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19385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3607127" y="3926821"/>
            <a:ext cx="1787708" cy="7175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23230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16" name="4 Conector recto"/>
          <p:cNvCxnSpPr>
            <a:cxnSpLocks noChangeShapeType="1"/>
          </p:cNvCxnSpPr>
          <p:nvPr/>
        </p:nvCxnSpPr>
        <p:spPr bwMode="auto">
          <a:xfrm>
            <a:off x="2549103" y="3764896"/>
            <a:ext cx="382431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58 CuadroTexto"/>
          <p:cNvSpPr txBox="1">
            <a:spLocks noChangeArrowheads="1"/>
          </p:cNvSpPr>
          <p:nvPr/>
        </p:nvSpPr>
        <p:spPr bwMode="auto">
          <a:xfrm>
            <a:off x="2051720" y="2016290"/>
            <a:ext cx="519206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BICENTENARIO SECTOR ALIANZA FOMERREY 113</a:t>
            </a:r>
          </a:p>
        </p:txBody>
      </p:sp>
      <p:pic>
        <p:nvPicPr>
          <p:cNvPr id="1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5508104" y="3933965"/>
            <a:ext cx="1584176" cy="71755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Vacante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9" name="28 Conector recto"/>
          <p:cNvCxnSpPr>
            <a:cxnSpLocks noChangeShapeType="1"/>
          </p:cNvCxnSpPr>
          <p:nvPr/>
        </p:nvCxnSpPr>
        <p:spPr bwMode="auto">
          <a:xfrm>
            <a:off x="6373421" y="3769013"/>
            <a:ext cx="0" cy="15867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98681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8636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>
            <a:off x="4457592" y="2395533"/>
            <a:ext cx="0" cy="143986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8" name="7 Conector recto"/>
          <p:cNvCxnSpPr>
            <a:cxnSpLocks noChangeShapeType="1"/>
          </p:cNvCxnSpPr>
          <p:nvPr/>
        </p:nvCxnSpPr>
        <p:spPr bwMode="auto">
          <a:xfrm>
            <a:off x="2202200" y="3835396"/>
            <a:ext cx="450751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2 Conector recto"/>
          <p:cNvCxnSpPr>
            <a:cxnSpLocks noChangeShapeType="1"/>
            <a:endCxn id="18" idx="1"/>
          </p:cNvCxnSpPr>
          <p:nvPr/>
        </p:nvCxnSpPr>
        <p:spPr bwMode="auto">
          <a:xfrm flipV="1">
            <a:off x="2194249" y="4340843"/>
            <a:ext cx="279817" cy="731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4 Conector recto"/>
          <p:cNvCxnSpPr>
            <a:cxnSpLocks noChangeShapeType="1"/>
          </p:cNvCxnSpPr>
          <p:nvPr/>
        </p:nvCxnSpPr>
        <p:spPr bwMode="auto">
          <a:xfrm flipH="1">
            <a:off x="2194249" y="3835396"/>
            <a:ext cx="1588" cy="125824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20 Conector recto"/>
          <p:cNvCxnSpPr>
            <a:cxnSpLocks noChangeShapeType="1"/>
          </p:cNvCxnSpPr>
          <p:nvPr/>
        </p:nvCxnSpPr>
        <p:spPr bwMode="auto">
          <a:xfrm>
            <a:off x="6714519" y="3854446"/>
            <a:ext cx="3174" cy="44588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28"/>
          <p:cNvSpPr>
            <a:spLocks noChangeArrowheads="1"/>
          </p:cNvSpPr>
          <p:nvPr/>
        </p:nvSpPr>
        <p:spPr bwMode="auto">
          <a:xfrm>
            <a:off x="2474066" y="4741504"/>
            <a:ext cx="1832690" cy="69868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44893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2194249" y="3056082"/>
            <a:ext cx="1752167" cy="6556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84643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14" name="2 Conector recto"/>
          <p:cNvCxnSpPr>
            <a:cxnSpLocks noChangeShapeType="1"/>
            <a:stCxn id="13" idx="3"/>
          </p:cNvCxnSpPr>
          <p:nvPr/>
        </p:nvCxnSpPr>
        <p:spPr bwMode="auto">
          <a:xfrm>
            <a:off x="3946416" y="3383901"/>
            <a:ext cx="51117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17 Conector recto"/>
          <p:cNvCxnSpPr>
            <a:cxnSpLocks noChangeShapeType="1"/>
          </p:cNvCxnSpPr>
          <p:nvPr/>
        </p:nvCxnSpPr>
        <p:spPr bwMode="auto">
          <a:xfrm>
            <a:off x="6511318" y="4300331"/>
            <a:ext cx="20637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4698623" y="3957814"/>
            <a:ext cx="1812695" cy="6866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66765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8" name="Rectangle 174"/>
          <p:cNvSpPr>
            <a:spLocks noChangeArrowheads="1"/>
          </p:cNvSpPr>
          <p:nvPr/>
        </p:nvSpPr>
        <p:spPr bwMode="auto">
          <a:xfrm>
            <a:off x="2474066" y="3998936"/>
            <a:ext cx="1832690" cy="6838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Auxiliar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16914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2" name="58 CuadroTexto"/>
          <p:cNvSpPr txBox="1">
            <a:spLocks noChangeArrowheads="1"/>
          </p:cNvSpPr>
          <p:nvPr/>
        </p:nvSpPr>
        <p:spPr bwMode="auto">
          <a:xfrm>
            <a:off x="2282734" y="1569483"/>
            <a:ext cx="43464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sz="1600" dirty="0">
                <a:solidFill>
                  <a:schemeClr val="tx1"/>
                </a:solidFill>
                <a:latin typeface="Arial" charset="0"/>
                <a:cs typeface="Arial" charset="0"/>
              </a:rPr>
              <a:t>BICENTENARIO DIEGO DE MONTEMAYOR</a:t>
            </a:r>
          </a:p>
        </p:txBody>
      </p:sp>
      <p:cxnSp>
        <p:nvCxnSpPr>
          <p:cNvPr id="23" name="15 Conector recto"/>
          <p:cNvCxnSpPr>
            <a:cxnSpLocks noChangeShapeType="1"/>
          </p:cNvCxnSpPr>
          <p:nvPr/>
        </p:nvCxnSpPr>
        <p:spPr bwMode="auto">
          <a:xfrm>
            <a:off x="2198425" y="5093645"/>
            <a:ext cx="2508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9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417"/>
          <p:cNvSpPr>
            <a:spLocks noChangeArrowheads="1"/>
          </p:cNvSpPr>
          <p:nvPr/>
        </p:nvSpPr>
        <p:spPr bwMode="auto">
          <a:xfrm>
            <a:off x="3240424" y="1942187"/>
            <a:ext cx="2409249" cy="6947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83946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14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2 Conector recto"/>
          <p:cNvCxnSpPr>
            <a:cxnSpLocks noChangeShapeType="1"/>
            <a:stCxn id="12" idx="3"/>
          </p:cNvCxnSpPr>
          <p:nvPr/>
        </p:nvCxnSpPr>
        <p:spPr bwMode="auto">
          <a:xfrm>
            <a:off x="4224752" y="2996952"/>
            <a:ext cx="24209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0" y="-31113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Rectangle 151"/>
          <p:cNvSpPr>
            <a:spLocks noChangeArrowheads="1"/>
          </p:cNvSpPr>
          <p:nvPr/>
        </p:nvSpPr>
        <p:spPr bwMode="auto">
          <a:xfrm>
            <a:off x="2480011" y="4388594"/>
            <a:ext cx="1770025" cy="6826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  <a:r>
              <a:rPr lang="es-MX" sz="1200" b="0" dirty="0">
                <a:latin typeface="Calibri" panose="020F0502020204030204" pitchFamily="34" charset="0"/>
              </a:rPr>
              <a:t>de Sección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62751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7" name="10 Conector recto"/>
          <p:cNvCxnSpPr>
            <a:cxnSpLocks noChangeShapeType="1"/>
          </p:cNvCxnSpPr>
          <p:nvPr/>
        </p:nvCxnSpPr>
        <p:spPr bwMode="auto">
          <a:xfrm>
            <a:off x="4462302" y="2655933"/>
            <a:ext cx="5060" cy="78259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484714" y="3607062"/>
            <a:ext cx="1760619" cy="6921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15274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10" name="30727 Conector recto"/>
          <p:cNvCxnSpPr>
            <a:cxnSpLocks noChangeShapeType="1"/>
          </p:cNvCxnSpPr>
          <p:nvPr/>
        </p:nvCxnSpPr>
        <p:spPr bwMode="auto">
          <a:xfrm>
            <a:off x="2283453" y="3986568"/>
            <a:ext cx="18573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602"/>
          <p:cNvSpPr>
            <a:spLocks noChangeArrowheads="1"/>
          </p:cNvSpPr>
          <p:nvPr/>
        </p:nvSpPr>
        <p:spPr bwMode="auto">
          <a:xfrm>
            <a:off x="2464133" y="2780928"/>
            <a:ext cx="1760619" cy="43204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Secretaria </a:t>
            </a:r>
            <a:r>
              <a:rPr lang="es-MX" sz="1200" b="0" dirty="0">
                <a:latin typeface="Calibri" panose="020F0502020204030204" pitchFamily="34" charset="0"/>
              </a:rPr>
              <a:t>/ </a:t>
            </a:r>
            <a:r>
              <a:rPr lang="es-MX" sz="1200" b="0" dirty="0" smtClean="0">
                <a:latin typeface="Calibri" panose="020F0502020204030204" pitchFamily="34" charset="0"/>
              </a:rPr>
              <a:t>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17402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13" name="4 Conector recto"/>
          <p:cNvCxnSpPr>
            <a:cxnSpLocks noChangeShapeType="1"/>
          </p:cNvCxnSpPr>
          <p:nvPr/>
        </p:nvCxnSpPr>
        <p:spPr bwMode="auto">
          <a:xfrm>
            <a:off x="2267744" y="3438525"/>
            <a:ext cx="452505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6 Conector recto"/>
          <p:cNvCxnSpPr>
            <a:cxnSpLocks noChangeShapeType="1"/>
          </p:cNvCxnSpPr>
          <p:nvPr/>
        </p:nvCxnSpPr>
        <p:spPr bwMode="auto">
          <a:xfrm>
            <a:off x="2267744" y="3429000"/>
            <a:ext cx="0" cy="131909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11 Conector recto"/>
          <p:cNvCxnSpPr>
            <a:cxnSpLocks noChangeShapeType="1"/>
          </p:cNvCxnSpPr>
          <p:nvPr/>
        </p:nvCxnSpPr>
        <p:spPr bwMode="auto">
          <a:xfrm flipH="1">
            <a:off x="6777730" y="3429000"/>
            <a:ext cx="9526" cy="143307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4716017" y="3590708"/>
            <a:ext cx="1863340" cy="7286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71313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2" name="68 Conector recto"/>
          <p:cNvCxnSpPr>
            <a:cxnSpLocks noChangeShapeType="1"/>
          </p:cNvCxnSpPr>
          <p:nvPr/>
        </p:nvCxnSpPr>
        <p:spPr bwMode="auto">
          <a:xfrm>
            <a:off x="6565006" y="3955039"/>
            <a:ext cx="2174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58 CuadroTexto"/>
          <p:cNvSpPr txBox="1">
            <a:spLocks noChangeArrowheads="1"/>
          </p:cNvSpPr>
          <p:nvPr/>
        </p:nvSpPr>
        <p:spPr bwMode="auto">
          <a:xfrm>
            <a:off x="2868022" y="1687385"/>
            <a:ext cx="3324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DEPORTIVA MODERNA</a:t>
            </a:r>
          </a:p>
        </p:txBody>
      </p:sp>
      <p:sp>
        <p:nvSpPr>
          <p:cNvPr id="24" name="Rectangle 417"/>
          <p:cNvSpPr>
            <a:spLocks noChangeArrowheads="1"/>
          </p:cNvSpPr>
          <p:nvPr/>
        </p:nvSpPr>
        <p:spPr bwMode="auto">
          <a:xfrm>
            <a:off x="3456266" y="2060848"/>
            <a:ext cx="2022192" cy="59508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Cajero(a)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102179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68 Conector recto"/>
          <p:cNvCxnSpPr>
            <a:cxnSpLocks noChangeShapeType="1"/>
          </p:cNvCxnSpPr>
          <p:nvPr/>
        </p:nvCxnSpPr>
        <p:spPr bwMode="auto">
          <a:xfrm>
            <a:off x="2278397" y="4735730"/>
            <a:ext cx="18573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4722573" y="4422952"/>
            <a:ext cx="1861739" cy="64826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Vacante</a:t>
            </a:r>
          </a:p>
        </p:txBody>
      </p:sp>
      <p:cxnSp>
        <p:nvCxnSpPr>
          <p:cNvPr id="20" name="68 Conector recto"/>
          <p:cNvCxnSpPr>
            <a:cxnSpLocks noChangeShapeType="1"/>
          </p:cNvCxnSpPr>
          <p:nvPr/>
        </p:nvCxnSpPr>
        <p:spPr bwMode="auto">
          <a:xfrm>
            <a:off x="6584312" y="4862075"/>
            <a:ext cx="198181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9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827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630"/>
            <a:ext cx="620211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>
                <a:solidFill>
                  <a:srgbClr val="C51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Atención y vinculación Ciudadana</a:t>
            </a:r>
            <a:endParaRPr lang="es-ES" sz="3500" b="1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411760" y="1988840"/>
            <a:ext cx="397838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Director</a:t>
            </a:r>
            <a:endParaRPr lang="es-MX" sz="1200" dirty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 110069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 flipV="1">
            <a:off x="4434085" y="2452291"/>
            <a:ext cx="0" cy="27213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2" name="23 Conector recto"/>
          <p:cNvCxnSpPr/>
          <p:nvPr/>
        </p:nvCxnSpPr>
        <p:spPr>
          <a:xfrm flipV="1">
            <a:off x="4434085" y="3461632"/>
            <a:ext cx="0" cy="343114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3" name="12 Rectángulo"/>
          <p:cNvSpPr/>
          <p:nvPr/>
        </p:nvSpPr>
        <p:spPr>
          <a:xfrm>
            <a:off x="3466983" y="2735612"/>
            <a:ext cx="1867938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Proyectos Estratégicos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110381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24" name="12 Rectángulo"/>
          <p:cNvSpPr/>
          <p:nvPr/>
        </p:nvSpPr>
        <p:spPr>
          <a:xfrm>
            <a:off x="3217516" y="3804746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Encargado(a) de Área Proyectos Estratégicos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110430</a:t>
            </a:r>
            <a:endParaRPr lang="es-MX" sz="1200" dirty="0">
              <a:cs typeface="Arial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88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78 Conector recto"/>
          <p:cNvCxnSpPr>
            <a:cxnSpLocks noChangeShapeType="1"/>
          </p:cNvCxnSpPr>
          <p:nvPr/>
        </p:nvCxnSpPr>
        <p:spPr bwMode="auto">
          <a:xfrm>
            <a:off x="6360168" y="4906973"/>
            <a:ext cx="2413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59883" y="38649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7" name="78 Conector recto"/>
          <p:cNvCxnSpPr>
            <a:cxnSpLocks noChangeShapeType="1"/>
          </p:cNvCxnSpPr>
          <p:nvPr/>
        </p:nvCxnSpPr>
        <p:spPr bwMode="auto">
          <a:xfrm>
            <a:off x="2217913" y="4079885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8 Conector recto"/>
          <p:cNvCxnSpPr>
            <a:cxnSpLocks noChangeShapeType="1"/>
          </p:cNvCxnSpPr>
          <p:nvPr/>
        </p:nvCxnSpPr>
        <p:spPr bwMode="auto">
          <a:xfrm>
            <a:off x="6396775" y="4052898"/>
            <a:ext cx="2079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20 Conector recto"/>
          <p:cNvCxnSpPr>
            <a:cxnSpLocks noChangeShapeType="1"/>
          </p:cNvCxnSpPr>
          <p:nvPr/>
        </p:nvCxnSpPr>
        <p:spPr bwMode="auto">
          <a:xfrm flipH="1">
            <a:off x="6601468" y="3466350"/>
            <a:ext cx="3269" cy="144062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10 Conector recto"/>
          <p:cNvCxnSpPr>
            <a:cxnSpLocks noChangeShapeType="1"/>
          </p:cNvCxnSpPr>
          <p:nvPr/>
        </p:nvCxnSpPr>
        <p:spPr bwMode="auto">
          <a:xfrm flipH="1">
            <a:off x="4397065" y="2634500"/>
            <a:ext cx="4762" cy="83343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203"/>
          <p:cNvSpPr>
            <a:spLocks noChangeArrowheads="1"/>
          </p:cNvSpPr>
          <p:nvPr/>
        </p:nvSpPr>
        <p:spPr bwMode="auto">
          <a:xfrm>
            <a:off x="3174690" y="1865387"/>
            <a:ext cx="2454275" cy="7715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 </a:t>
            </a:r>
            <a:r>
              <a:rPr lang="es-MX" sz="1200" b="0" dirty="0" smtClean="0">
                <a:latin typeface="Calibri" panose="020F0502020204030204" pitchFamily="34" charset="0"/>
              </a:rPr>
              <a:t>Administrador(a)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104830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3" name="Rectangle 148"/>
          <p:cNvSpPr>
            <a:spLocks noChangeArrowheads="1"/>
          </p:cNvSpPr>
          <p:nvPr/>
        </p:nvSpPr>
        <p:spPr bwMode="auto">
          <a:xfrm>
            <a:off x="4595867" y="3686185"/>
            <a:ext cx="1786580" cy="7334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  <a:r>
              <a:rPr lang="es-MX" sz="1200" dirty="0" smtClean="0">
                <a:latin typeface="Calibri" panose="020F0502020204030204" pitchFamily="34" charset="0"/>
              </a:rPr>
              <a:t> </a:t>
            </a:r>
            <a:r>
              <a:rPr lang="es-MX" sz="1200" b="0" dirty="0" smtClean="0">
                <a:latin typeface="Calibri" panose="020F0502020204030204" pitchFamily="34" charset="0"/>
              </a:rPr>
              <a:t>Sección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61307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14" name="2 Conector recto"/>
          <p:cNvCxnSpPr>
            <a:cxnSpLocks noChangeShapeType="1"/>
          </p:cNvCxnSpPr>
          <p:nvPr/>
        </p:nvCxnSpPr>
        <p:spPr bwMode="auto">
          <a:xfrm>
            <a:off x="2214684" y="3466350"/>
            <a:ext cx="4386784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5 Conector recto"/>
          <p:cNvCxnSpPr>
            <a:cxnSpLocks noChangeShapeType="1"/>
          </p:cNvCxnSpPr>
          <p:nvPr/>
        </p:nvCxnSpPr>
        <p:spPr bwMode="auto">
          <a:xfrm>
            <a:off x="2210596" y="3466350"/>
            <a:ext cx="7317" cy="138296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148"/>
          <p:cNvSpPr>
            <a:spLocks noChangeArrowheads="1"/>
          </p:cNvSpPr>
          <p:nvPr/>
        </p:nvSpPr>
        <p:spPr bwMode="auto">
          <a:xfrm>
            <a:off x="4619511" y="4508510"/>
            <a:ext cx="1775636" cy="6797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67117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3" name="58 CuadroTexto"/>
          <p:cNvSpPr txBox="1">
            <a:spLocks noChangeArrowheads="1"/>
          </p:cNvSpPr>
          <p:nvPr/>
        </p:nvSpPr>
        <p:spPr bwMode="auto">
          <a:xfrm>
            <a:off x="3048569" y="1549152"/>
            <a:ext cx="271901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GIMNASIO LOS CAMPEONES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2410040" y="3735836"/>
            <a:ext cx="1779386" cy="6811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60508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4" name="78 Conector recto"/>
          <p:cNvCxnSpPr>
            <a:cxnSpLocks noChangeShapeType="1"/>
          </p:cNvCxnSpPr>
          <p:nvPr/>
        </p:nvCxnSpPr>
        <p:spPr bwMode="auto">
          <a:xfrm>
            <a:off x="2210596" y="4847653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Rectangle 1144"/>
          <p:cNvSpPr>
            <a:spLocks noChangeArrowheads="1"/>
          </p:cNvSpPr>
          <p:nvPr/>
        </p:nvSpPr>
        <p:spPr bwMode="auto">
          <a:xfrm>
            <a:off x="2416525" y="4506410"/>
            <a:ext cx="1772902" cy="6858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Ayudante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Mantenimiento  </a:t>
            </a:r>
            <a:endParaRPr lang="es-MX" altLang="es-MX" sz="1200" b="0" dirty="0" smtClean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60513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2221353" y="2782656"/>
            <a:ext cx="1779386" cy="5023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Secretaria / O 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44383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6" name="78 Conector recto"/>
          <p:cNvCxnSpPr>
            <a:cxnSpLocks noChangeShapeType="1"/>
          </p:cNvCxnSpPr>
          <p:nvPr/>
        </p:nvCxnSpPr>
        <p:spPr bwMode="auto">
          <a:xfrm>
            <a:off x="3992576" y="3033820"/>
            <a:ext cx="40687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7292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" y="3196015"/>
            <a:ext cx="9143390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Cultura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078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 flipH="1">
            <a:off x="4245159" y="2963446"/>
            <a:ext cx="6087" cy="9941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602278" y="3483666"/>
            <a:ext cx="64288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816467" y="4393255"/>
            <a:ext cx="608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7083034" y="4648716"/>
            <a:ext cx="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1610501" y="3093802"/>
            <a:ext cx="1974718" cy="676276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Vigilante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85053 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3193246" y="2301814"/>
            <a:ext cx="2103825" cy="646331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endParaRPr lang="es-MX" sz="1200" dirty="0" smtClean="0"/>
          </a:p>
          <a:p>
            <a:pPr lvl="0" algn="ctr"/>
            <a:r>
              <a:rPr lang="es-MX" sz="1200" dirty="0" smtClean="0"/>
              <a:t>Director(a) </a:t>
            </a:r>
            <a:r>
              <a:rPr lang="es-MX" sz="1200" dirty="0"/>
              <a:t>de </a:t>
            </a:r>
            <a:r>
              <a:rPr lang="es-MX" sz="1200" dirty="0" smtClean="0"/>
              <a:t>Cultura </a:t>
            </a:r>
          </a:p>
          <a:p>
            <a:pPr lvl="0" algn="ctr"/>
            <a:r>
              <a:rPr lang="es-MX" sz="1200" dirty="0" smtClean="0"/>
              <a:t>110421 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1377870" y="4359918"/>
            <a:ext cx="1974718" cy="108530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 Coordinador(a) Administrativo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Vacante (a)</a:t>
            </a:r>
          </a:p>
        </p:txBody>
      </p:sp>
      <p:cxnSp>
        <p:nvCxnSpPr>
          <p:cNvPr id="16" name="15 Conector recto"/>
          <p:cNvCxnSpPr/>
          <p:nvPr/>
        </p:nvCxnSpPr>
        <p:spPr>
          <a:xfrm flipV="1">
            <a:off x="2365229" y="3956483"/>
            <a:ext cx="4222995" cy="35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5600865" y="4359919"/>
            <a:ext cx="1974718" cy="1085304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 Coordinador(a) Proyectos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110480</a:t>
            </a:r>
          </a:p>
        </p:txBody>
      </p:sp>
      <p:cxnSp>
        <p:nvCxnSpPr>
          <p:cNvPr id="19" name="18 Conector recto"/>
          <p:cNvCxnSpPr/>
          <p:nvPr/>
        </p:nvCxnSpPr>
        <p:spPr>
          <a:xfrm>
            <a:off x="2365229" y="3959986"/>
            <a:ext cx="0" cy="3999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6588224" y="3956483"/>
            <a:ext cx="0" cy="4034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11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358225" y="2980301"/>
            <a:ext cx="1995501" cy="111442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Auxiliares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15424 / 23746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41997 / 16641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40399 / 41988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9" name="8 Rectángulo"/>
          <p:cNvSpPr/>
          <p:nvPr/>
        </p:nvSpPr>
        <p:spPr>
          <a:xfrm>
            <a:off x="3118645" y="1872503"/>
            <a:ext cx="2448272" cy="887313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MX" sz="1200" b="1" kern="0" dirty="0">
              <a:solidFill>
                <a:prstClr val="black"/>
              </a:solidFill>
            </a:endParaRPr>
          </a:p>
          <a:p>
            <a:pPr lvl="0" algn="ctr"/>
            <a:r>
              <a:rPr lang="es-MX" sz="1200" kern="0" dirty="0" smtClean="0">
                <a:solidFill>
                  <a:prstClr val="black"/>
                </a:solidFill>
              </a:rPr>
              <a:t>Promotor (a) </a:t>
            </a:r>
          </a:p>
          <a:p>
            <a:pPr lvl="0" algn="ctr"/>
            <a:r>
              <a:rPr lang="es-MX" sz="1200" kern="0" dirty="0" smtClean="0">
                <a:solidFill>
                  <a:prstClr val="black"/>
                </a:solidFill>
              </a:rPr>
              <a:t>102100</a:t>
            </a:r>
            <a:endParaRPr lang="es-MX" sz="1200" kern="0" dirty="0">
              <a:solidFill>
                <a:prstClr val="black"/>
              </a:solidFill>
            </a:endParaRPr>
          </a:p>
        </p:txBody>
      </p:sp>
      <p:cxnSp>
        <p:nvCxnSpPr>
          <p:cNvPr id="10" name="9 Conector recto"/>
          <p:cNvCxnSpPr/>
          <p:nvPr/>
        </p:nvCxnSpPr>
        <p:spPr>
          <a:xfrm flipH="1" flipV="1">
            <a:off x="4355388" y="2760255"/>
            <a:ext cx="588" cy="21008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51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9 Conector recto"/>
          <p:cNvCxnSpPr/>
          <p:nvPr/>
        </p:nvCxnSpPr>
        <p:spPr>
          <a:xfrm>
            <a:off x="4323833" y="2952860"/>
            <a:ext cx="0" cy="7898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rot="5400000">
            <a:off x="4171202" y="3241500"/>
            <a:ext cx="259157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299985" y="3833537"/>
            <a:ext cx="0" cy="218765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3157842" y="3371872"/>
            <a:ext cx="2255445" cy="46166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sz="1200" dirty="0"/>
              <a:t> </a:t>
            </a:r>
            <a:r>
              <a:rPr lang="es-MX" sz="1200" dirty="0" smtClean="0"/>
              <a:t>Auxiliares administrativos</a:t>
            </a:r>
          </a:p>
          <a:p>
            <a:pPr algn="ctr"/>
            <a:r>
              <a:rPr lang="es-MX" sz="1200" dirty="0" smtClean="0"/>
              <a:t>102259 / 101847  / 81178</a:t>
            </a:r>
          </a:p>
        </p:txBody>
      </p:sp>
      <p:sp>
        <p:nvSpPr>
          <p:cNvPr id="15" name="47 Rectángulo"/>
          <p:cNvSpPr/>
          <p:nvPr/>
        </p:nvSpPr>
        <p:spPr>
          <a:xfrm>
            <a:off x="3330184" y="4052302"/>
            <a:ext cx="1939601" cy="1039677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Intendente</a:t>
            </a:r>
          </a:p>
          <a:p>
            <a:pPr algn="ctr">
              <a:spcAft>
                <a:spcPts val="0"/>
              </a:spcAft>
            </a:pPr>
            <a:r>
              <a:rPr lang="es-ES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102765</a:t>
            </a:r>
          </a:p>
        </p:txBody>
      </p:sp>
      <p:sp>
        <p:nvSpPr>
          <p:cNvPr id="16" name="15 Rectángulo"/>
          <p:cNvSpPr/>
          <p:nvPr/>
        </p:nvSpPr>
        <p:spPr>
          <a:xfrm>
            <a:off x="3282645" y="2138465"/>
            <a:ext cx="1974718" cy="974250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Coordinador(a) Administrativo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Vacante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04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 flipH="1">
            <a:off x="1406354" y="3793531"/>
            <a:ext cx="6439043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4743451" y="3954456"/>
            <a:ext cx="1764952" cy="910821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Secretaria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85075</a:t>
            </a:r>
            <a:endParaRPr lang="es-MX" sz="1200" dirty="0">
              <a:solidFill>
                <a:prstClr val="black"/>
              </a:solidFill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1406352" y="3793531"/>
            <a:ext cx="0" cy="155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2479326" y="3934816"/>
            <a:ext cx="1776085" cy="906226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Auxiliar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40579</a:t>
            </a:r>
          </a:p>
        </p:txBody>
      </p:sp>
      <p:cxnSp>
        <p:nvCxnSpPr>
          <p:cNvPr id="12" name="11 Conector recto"/>
          <p:cNvCxnSpPr/>
          <p:nvPr/>
        </p:nvCxnSpPr>
        <p:spPr>
          <a:xfrm>
            <a:off x="7845397" y="3793531"/>
            <a:ext cx="0" cy="165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3333537" y="2204864"/>
            <a:ext cx="1843747" cy="85729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Oficial  Administrativo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19386</a:t>
            </a:r>
            <a:endParaRPr lang="es-MX" sz="1200" kern="0" dirty="0">
              <a:solidFill>
                <a:prstClr val="black"/>
              </a:solidFill>
            </a:endParaRPr>
          </a:p>
        </p:txBody>
      </p:sp>
      <p:sp>
        <p:nvSpPr>
          <p:cNvPr id="14" name="23 Rectángulo"/>
          <p:cNvSpPr/>
          <p:nvPr/>
        </p:nvSpPr>
        <p:spPr>
          <a:xfrm>
            <a:off x="379451" y="3959133"/>
            <a:ext cx="1858278" cy="90614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200" b="1" dirty="0" smtClean="0">
                <a:solidFill>
                  <a:srgbClr val="000000"/>
                </a:solidFill>
                <a:ea typeface="Times New Roman"/>
                <a:cs typeface="Arial" panose="020B0604020202020204" pitchFamily="34" charset="0"/>
              </a:rPr>
              <a:t> </a:t>
            </a:r>
            <a:r>
              <a:rPr lang="es-MX" sz="1200" kern="1200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Vigilantes</a:t>
            </a:r>
          </a:p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24492 / 42356 </a:t>
            </a:r>
            <a:endParaRPr lang="es-MX" sz="1200" dirty="0">
              <a:effectLst/>
              <a:ea typeface="Times New Roman"/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3195472" y="3788976"/>
            <a:ext cx="0" cy="155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625926" y="3784036"/>
            <a:ext cx="1" cy="165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V="1">
            <a:off x="4332543" y="3062154"/>
            <a:ext cx="0" cy="7313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"/>
          <p:cNvSpPr/>
          <p:nvPr/>
        </p:nvSpPr>
        <p:spPr>
          <a:xfrm>
            <a:off x="6989491" y="3959133"/>
            <a:ext cx="1711811" cy="979133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b="1" dirty="0" smtClean="0">
                <a:solidFill>
                  <a:prstClr val="black"/>
                </a:solidFill>
              </a:rPr>
              <a:t> </a:t>
            </a:r>
            <a:r>
              <a:rPr lang="es-MX" sz="1200" dirty="0" smtClean="0">
                <a:solidFill>
                  <a:prstClr val="black"/>
                </a:solidFill>
              </a:rPr>
              <a:t>Intendentes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102767 / 21745</a:t>
            </a:r>
            <a:endParaRPr lang="es-MX" sz="1200" dirty="0">
              <a:solidFill>
                <a:prstClr val="black"/>
              </a:solidFill>
            </a:endParaRPr>
          </a:p>
        </p:txBody>
      </p: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55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8 Conector recto"/>
          <p:cNvCxnSpPr/>
          <p:nvPr/>
        </p:nvCxnSpPr>
        <p:spPr>
          <a:xfrm flipH="1">
            <a:off x="4526512" y="3046692"/>
            <a:ext cx="2854" cy="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1650903" y="3166455"/>
            <a:ext cx="3184" cy="27215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32 Rectángulo"/>
          <p:cNvSpPr/>
          <p:nvPr/>
        </p:nvSpPr>
        <p:spPr>
          <a:xfrm>
            <a:off x="674039" y="3438978"/>
            <a:ext cx="1979930" cy="1164881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Auxiliar administrativo</a:t>
            </a:r>
          </a:p>
          <a:p>
            <a:pPr algn="ctr"/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64480</a:t>
            </a:r>
            <a:endParaRPr lang="es-MX" sz="1200" dirty="0">
              <a:ea typeface="Times New Roman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6219648" y="3502038"/>
            <a:ext cx="1861512" cy="1101821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kern="0" dirty="0" smtClean="0">
                <a:solidFill>
                  <a:prstClr val="black"/>
                </a:solidFill>
              </a:rPr>
              <a:t>Auxiliar</a:t>
            </a:r>
          </a:p>
          <a:p>
            <a:pPr algn="ctr"/>
            <a:r>
              <a:rPr lang="es-ES" sz="1200" kern="0" dirty="0" smtClean="0">
                <a:solidFill>
                  <a:prstClr val="black"/>
                </a:solidFill>
              </a:rPr>
              <a:t>101006</a:t>
            </a:r>
            <a:endParaRPr lang="es-MX" sz="1200" dirty="0">
              <a:solidFill>
                <a:prstClr val="black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>
            <a:off x="1664004" y="3183946"/>
            <a:ext cx="549621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>
            <a:endCxn id="13" idx="0"/>
          </p:cNvCxnSpPr>
          <p:nvPr/>
        </p:nvCxnSpPr>
        <p:spPr>
          <a:xfrm flipH="1">
            <a:off x="7150404" y="3183946"/>
            <a:ext cx="9810" cy="318092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28 Rectángulo"/>
          <p:cNvSpPr/>
          <p:nvPr/>
        </p:nvSpPr>
        <p:spPr>
          <a:xfrm>
            <a:off x="3588979" y="3502038"/>
            <a:ext cx="1986280" cy="110182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  Bibliotecario (a)</a:t>
            </a:r>
          </a:p>
          <a:p>
            <a:pPr algn="ctr"/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105392</a:t>
            </a:r>
          </a:p>
        </p:txBody>
      </p:sp>
      <p:cxnSp>
        <p:nvCxnSpPr>
          <p:cNvPr id="17" name="16 Conector recto"/>
          <p:cNvCxnSpPr/>
          <p:nvPr/>
        </p:nvCxnSpPr>
        <p:spPr>
          <a:xfrm flipV="1">
            <a:off x="4580413" y="3306489"/>
            <a:ext cx="0" cy="71355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3588979" y="1754351"/>
            <a:ext cx="1974718" cy="974250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  <a:cs typeface="Arial" panose="020B0604020202020204" pitchFamily="34" charset="0"/>
              </a:rPr>
              <a:t> Coordinador(a) Proyectos</a:t>
            </a:r>
          </a:p>
        </p:txBody>
      </p:sp>
      <p:cxnSp>
        <p:nvCxnSpPr>
          <p:cNvPr id="19" name="18 Conector recto"/>
          <p:cNvCxnSpPr/>
          <p:nvPr/>
        </p:nvCxnSpPr>
        <p:spPr>
          <a:xfrm>
            <a:off x="4580413" y="2708920"/>
            <a:ext cx="1706" cy="793117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91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6154948" y="2555219"/>
            <a:ext cx="2165720" cy="851264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dirty="0" smtClean="0">
              <a:solidFill>
                <a:prstClr val="black"/>
              </a:solidFill>
            </a:endParaRP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Auxiliar Administrativo</a:t>
            </a: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43618</a:t>
            </a:r>
            <a:endParaRPr lang="es-MX" sz="1200" dirty="0">
              <a:solidFill>
                <a:prstClr val="black"/>
              </a:solidFill>
            </a:endParaRPr>
          </a:p>
          <a:p>
            <a:pPr algn="ctr"/>
            <a:endParaRPr lang="es-MX" sz="1200" dirty="0">
              <a:solidFill>
                <a:prstClr val="black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546957" y="2564743"/>
            <a:ext cx="2160239" cy="853783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sz="1200" dirty="0" smtClean="0">
                <a:solidFill>
                  <a:prstClr val="black"/>
                </a:solidFill>
              </a:rPr>
              <a:t>  </a:t>
            </a:r>
            <a:r>
              <a:rPr lang="es-MX" sz="1200" kern="0" dirty="0" smtClean="0">
                <a:solidFill>
                  <a:prstClr val="black"/>
                </a:solidFill>
              </a:rPr>
              <a:t> Promotor(a)</a:t>
            </a:r>
          </a:p>
          <a:p>
            <a:pPr lvl="0" algn="ctr"/>
            <a:r>
              <a:rPr lang="es-MX" sz="1200" kern="0" dirty="0" smtClean="0">
                <a:solidFill>
                  <a:prstClr val="black"/>
                </a:solidFill>
              </a:rPr>
              <a:t>104801</a:t>
            </a:r>
            <a:endParaRPr lang="es-MX" sz="1200" dirty="0">
              <a:solidFill>
                <a:prstClr val="black"/>
              </a:solidFill>
            </a:endParaRPr>
          </a:p>
        </p:txBody>
      </p:sp>
      <p:cxnSp>
        <p:nvCxnSpPr>
          <p:cNvPr id="10" name="9 Conector recto"/>
          <p:cNvCxnSpPr/>
          <p:nvPr/>
        </p:nvCxnSpPr>
        <p:spPr>
          <a:xfrm flipH="1" flipV="1">
            <a:off x="860566" y="2440447"/>
            <a:ext cx="7668877" cy="2563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1084206" y="3527744"/>
            <a:ext cx="2133359" cy="832976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 Maestro(a) de Piano</a:t>
            </a: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34261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3546957" y="3527744"/>
            <a:ext cx="2160239" cy="851841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 </a:t>
            </a:r>
            <a:endParaRPr lang="es-MX" sz="1200" kern="0" dirty="0">
              <a:solidFill>
                <a:prstClr val="black"/>
              </a:solidFill>
            </a:endParaRP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Auxiliar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82425 / 85057 </a:t>
            </a:r>
            <a:endParaRPr lang="es-MX" sz="1200" kern="0" dirty="0">
              <a:solidFill>
                <a:prstClr val="black"/>
              </a:solidFill>
            </a:endParaRPr>
          </a:p>
        </p:txBody>
      </p:sp>
      <p:cxnSp>
        <p:nvCxnSpPr>
          <p:cNvPr id="13" name="12 Conector recto"/>
          <p:cNvCxnSpPr/>
          <p:nvPr/>
        </p:nvCxnSpPr>
        <p:spPr>
          <a:xfrm>
            <a:off x="883016" y="2453263"/>
            <a:ext cx="1033" cy="1488473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593977" y="2731850"/>
            <a:ext cx="0" cy="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flipH="1">
            <a:off x="8505983" y="2466078"/>
            <a:ext cx="4062" cy="1513721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39 Rectángulo"/>
          <p:cNvSpPr/>
          <p:nvPr/>
        </p:nvSpPr>
        <p:spPr>
          <a:xfrm>
            <a:off x="1084206" y="2529685"/>
            <a:ext cx="2160239" cy="876797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endParaRPr lang="es-MX" sz="12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Encargado(a)  </a:t>
            </a:r>
          </a:p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64234</a:t>
            </a:r>
          </a:p>
          <a:p>
            <a:pPr algn="ctr">
              <a:spcAft>
                <a:spcPts val="0"/>
              </a:spcAft>
            </a:pPr>
            <a:endParaRPr lang="es-MX" sz="1200" dirty="0" smtClean="0">
              <a:effectLst/>
              <a:ea typeface="Times New Roman"/>
            </a:endParaRPr>
          </a:p>
        </p:txBody>
      </p:sp>
      <p:cxnSp>
        <p:nvCxnSpPr>
          <p:cNvPr id="17" name="16 Conector recto"/>
          <p:cNvCxnSpPr>
            <a:stCxn id="8" idx="3"/>
          </p:cNvCxnSpPr>
          <p:nvPr/>
        </p:nvCxnSpPr>
        <p:spPr>
          <a:xfrm>
            <a:off x="8320668" y="2980851"/>
            <a:ext cx="185315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>
            <a:endCxn id="16" idx="1"/>
          </p:cNvCxnSpPr>
          <p:nvPr/>
        </p:nvCxnSpPr>
        <p:spPr>
          <a:xfrm>
            <a:off x="865733" y="2968083"/>
            <a:ext cx="218473" cy="1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883016" y="3957403"/>
            <a:ext cx="20619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8342238" y="3979799"/>
            <a:ext cx="163745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"/>
          <p:cNvSpPr/>
          <p:nvPr/>
        </p:nvSpPr>
        <p:spPr>
          <a:xfrm>
            <a:off x="6177398" y="3546191"/>
            <a:ext cx="2154495" cy="893974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schemeClr val="tx1"/>
                </a:solidFill>
              </a:rPr>
              <a:t>Vigilante</a:t>
            </a:r>
          </a:p>
          <a:p>
            <a:pPr algn="ctr"/>
            <a:r>
              <a:rPr lang="es-MX" sz="1200" dirty="0" smtClean="0">
                <a:solidFill>
                  <a:schemeClr val="tx1"/>
                </a:solidFill>
              </a:rPr>
              <a:t>25290</a:t>
            </a:r>
            <a:endParaRPr lang="es-MX" sz="1200" dirty="0">
              <a:solidFill>
                <a:schemeClr val="tx1"/>
              </a:solidFill>
            </a:endParaRPr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4614357" y="4364050"/>
            <a:ext cx="1" cy="269656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Rectángulo"/>
          <p:cNvSpPr/>
          <p:nvPr/>
        </p:nvSpPr>
        <p:spPr>
          <a:xfrm>
            <a:off x="3546957" y="4639015"/>
            <a:ext cx="2160239" cy="830997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sz="1200" dirty="0"/>
              <a:t> </a:t>
            </a:r>
            <a:endParaRPr lang="es-MX" sz="1200" dirty="0" smtClean="0"/>
          </a:p>
          <a:p>
            <a:pPr algn="ctr"/>
            <a:r>
              <a:rPr lang="es-MX" sz="1200" dirty="0" smtClean="0"/>
              <a:t>Intendentes</a:t>
            </a:r>
          </a:p>
          <a:p>
            <a:pPr algn="ctr"/>
            <a:r>
              <a:rPr lang="es-MX" sz="1200" dirty="0" smtClean="0"/>
              <a:t>83970 / 20291</a:t>
            </a:r>
          </a:p>
          <a:p>
            <a:pPr algn="ctr"/>
            <a:r>
              <a:rPr lang="es-MX" sz="1200" dirty="0" smtClean="0"/>
              <a:t>104054 / 61874</a:t>
            </a:r>
          </a:p>
        </p:txBody>
      </p:sp>
      <p:cxnSp>
        <p:nvCxnSpPr>
          <p:cNvPr id="25" name="24 Conector recto"/>
          <p:cNvCxnSpPr/>
          <p:nvPr/>
        </p:nvCxnSpPr>
        <p:spPr>
          <a:xfrm>
            <a:off x="4623433" y="3398137"/>
            <a:ext cx="0" cy="148054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endCxn id="9" idx="0"/>
          </p:cNvCxnSpPr>
          <p:nvPr/>
        </p:nvCxnSpPr>
        <p:spPr>
          <a:xfrm>
            <a:off x="4627077" y="2247441"/>
            <a:ext cx="0" cy="31730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Rectángulo"/>
          <p:cNvSpPr/>
          <p:nvPr/>
        </p:nvSpPr>
        <p:spPr>
          <a:xfrm>
            <a:off x="3586357" y="1245843"/>
            <a:ext cx="2055999" cy="1004661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Supervisor(a)  de </a:t>
            </a:r>
            <a:r>
              <a:rPr lang="es-MX" sz="1200" dirty="0">
                <a:solidFill>
                  <a:prstClr val="black"/>
                </a:solidFill>
              </a:rPr>
              <a:t>C</a:t>
            </a:r>
            <a:r>
              <a:rPr lang="es-MX" sz="1200" dirty="0" smtClean="0">
                <a:solidFill>
                  <a:prstClr val="black"/>
                </a:solidFill>
              </a:rPr>
              <a:t>entros  Culturales   </a:t>
            </a: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101148 </a:t>
            </a:r>
            <a:endParaRPr lang="es-MX" sz="1200" dirty="0">
              <a:solidFill>
                <a:prstClr val="black"/>
              </a:solidFill>
            </a:endParaRPr>
          </a:p>
        </p:txBody>
      </p:sp>
      <p:sp>
        <p:nvSpPr>
          <p:cNvPr id="28" name="CuadroTexto 4"/>
          <p:cNvSpPr txBox="1"/>
          <p:nvPr/>
        </p:nvSpPr>
        <p:spPr>
          <a:xfrm>
            <a:off x="0" y="11599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98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 flipV="1">
            <a:off x="1549529" y="3770776"/>
            <a:ext cx="6251977" cy="10587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5590454" y="2588849"/>
            <a:ext cx="1988539" cy="91082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Promotor(a) 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41446</a:t>
            </a:r>
            <a:endParaRPr lang="es-MX" sz="1200" dirty="0">
              <a:solidFill>
                <a:prstClr val="black"/>
              </a:solidFill>
            </a:endParaRPr>
          </a:p>
        </p:txBody>
      </p:sp>
      <p:sp>
        <p:nvSpPr>
          <p:cNvPr id="10" name="28 Rectángulo"/>
          <p:cNvSpPr/>
          <p:nvPr/>
        </p:nvSpPr>
        <p:spPr>
          <a:xfrm>
            <a:off x="2607363" y="3974306"/>
            <a:ext cx="1927225" cy="1028805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Auxiliares</a:t>
            </a:r>
          </a:p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111186 / 100179 / 15609</a:t>
            </a:r>
          </a:p>
        </p:txBody>
      </p:sp>
      <p:cxnSp>
        <p:nvCxnSpPr>
          <p:cNvPr id="11" name="10 Conector recto"/>
          <p:cNvCxnSpPr>
            <a:endCxn id="20" idx="0"/>
          </p:cNvCxnSpPr>
          <p:nvPr/>
        </p:nvCxnSpPr>
        <p:spPr>
          <a:xfrm>
            <a:off x="7801504" y="3771337"/>
            <a:ext cx="2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>
            <a:endCxn id="10" idx="0"/>
          </p:cNvCxnSpPr>
          <p:nvPr/>
        </p:nvCxnSpPr>
        <p:spPr>
          <a:xfrm>
            <a:off x="3570975" y="3771337"/>
            <a:ext cx="1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1546566" y="3758191"/>
            <a:ext cx="0" cy="17539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4644008" y="2363207"/>
            <a:ext cx="0" cy="137979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3599912" y="3068960"/>
            <a:ext cx="2019478" cy="8843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37 Rectángulo"/>
          <p:cNvSpPr/>
          <p:nvPr/>
        </p:nvSpPr>
        <p:spPr>
          <a:xfrm>
            <a:off x="4802226" y="3974306"/>
            <a:ext cx="1782497" cy="1016043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Intendente</a:t>
            </a:r>
          </a:p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64299</a:t>
            </a:r>
            <a:endParaRPr lang="es-MX" sz="1200" dirty="0">
              <a:effectLst/>
              <a:ea typeface="Times New Roman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3615736" y="1414176"/>
            <a:ext cx="1974718" cy="974250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Jefe (a) Cultura Popular y Eventos especiales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vacante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1806024" y="2588849"/>
            <a:ext cx="1764952" cy="910821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Secretaria 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101868 </a:t>
            </a:r>
            <a:endParaRPr lang="es-MX" sz="1200" dirty="0">
              <a:solidFill>
                <a:prstClr val="black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459398" y="3946335"/>
            <a:ext cx="1959345" cy="1056775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 Encargado(a) 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101818 </a:t>
            </a:r>
            <a:endParaRPr lang="es-MX" sz="1200" kern="0" dirty="0">
              <a:solidFill>
                <a:prstClr val="black"/>
              </a:solidFill>
            </a:endParaRPr>
          </a:p>
        </p:txBody>
      </p:sp>
      <p:sp>
        <p:nvSpPr>
          <p:cNvPr id="20" name="37 Rectángulo"/>
          <p:cNvSpPr/>
          <p:nvPr/>
        </p:nvSpPr>
        <p:spPr>
          <a:xfrm>
            <a:off x="6910257" y="3974306"/>
            <a:ext cx="1782497" cy="1016043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 vigilante</a:t>
            </a:r>
          </a:p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24596</a:t>
            </a:r>
            <a:endParaRPr lang="es-MX" sz="1200" dirty="0">
              <a:effectLst/>
              <a:ea typeface="Times New Roman"/>
            </a:endParaRPr>
          </a:p>
        </p:txBody>
      </p:sp>
      <p:cxnSp>
        <p:nvCxnSpPr>
          <p:cNvPr id="21" name="20 Conector recto"/>
          <p:cNvCxnSpPr/>
          <p:nvPr/>
        </p:nvCxnSpPr>
        <p:spPr>
          <a:xfrm>
            <a:off x="5692681" y="3760189"/>
            <a:ext cx="0" cy="17340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Rectángulo"/>
          <p:cNvSpPr/>
          <p:nvPr/>
        </p:nvSpPr>
        <p:spPr>
          <a:xfrm>
            <a:off x="459397" y="5178509"/>
            <a:ext cx="1959345" cy="1056775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 Encargado(a) Grupos Artísticos     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113776                 </a:t>
            </a:r>
          </a:p>
          <a:p>
            <a:pPr algn="ctr"/>
            <a:endParaRPr lang="es-MX" sz="1200" kern="0" dirty="0" smtClean="0">
              <a:solidFill>
                <a:prstClr val="black"/>
              </a:solidFill>
            </a:endParaRPr>
          </a:p>
        </p:txBody>
      </p:sp>
      <p:cxnSp>
        <p:nvCxnSpPr>
          <p:cNvPr id="23" name="22 Conector recto"/>
          <p:cNvCxnSpPr/>
          <p:nvPr/>
        </p:nvCxnSpPr>
        <p:spPr>
          <a:xfrm>
            <a:off x="1546565" y="5003111"/>
            <a:ext cx="0" cy="17539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4"/>
          <p:cNvSpPr txBox="1"/>
          <p:nvPr/>
        </p:nvSpPr>
        <p:spPr>
          <a:xfrm>
            <a:off x="14463" y="91711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4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3355621" y="3284707"/>
            <a:ext cx="1913020" cy="1725931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200" kern="0" dirty="0">
                <a:solidFill>
                  <a:prstClr val="black"/>
                </a:solidFill>
              </a:rPr>
              <a:t> </a:t>
            </a:r>
          </a:p>
          <a:p>
            <a:endParaRPr lang="es-MX" sz="1200" kern="0" dirty="0">
              <a:solidFill>
                <a:prstClr val="black"/>
              </a:solidFill>
            </a:endParaRPr>
          </a:p>
          <a:p>
            <a:endParaRPr lang="es-MX" sz="1200" kern="0" dirty="0">
              <a:solidFill>
                <a:prstClr val="black"/>
              </a:solidFill>
            </a:endParaRPr>
          </a:p>
          <a:p>
            <a:endParaRPr lang="es-MX" sz="1200" kern="0" dirty="0">
              <a:solidFill>
                <a:prstClr val="black"/>
              </a:solidFill>
            </a:endParaRPr>
          </a:p>
          <a:p>
            <a:endParaRPr lang="es-MX" sz="1200" kern="0" dirty="0">
              <a:solidFill>
                <a:prstClr val="black"/>
              </a:solidFill>
            </a:endParaRPr>
          </a:p>
          <a:p>
            <a:pPr algn="ctr"/>
            <a:endParaRPr lang="es-MX" sz="1200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</a:endParaRPr>
          </a:p>
          <a:p>
            <a:pPr algn="ctr"/>
            <a:endParaRPr lang="es-MX" sz="1200" kern="0" dirty="0" smtClean="0">
              <a:solidFill>
                <a:prstClr val="black"/>
              </a:solidFill>
            </a:endParaRPr>
          </a:p>
          <a:p>
            <a:pPr algn="ctr"/>
            <a:endParaRPr lang="es-MX" sz="1200" kern="0" dirty="0">
              <a:solidFill>
                <a:prstClr val="black"/>
              </a:solidFill>
            </a:endParaRPr>
          </a:p>
          <a:p>
            <a:pPr algn="ctr"/>
            <a:endParaRPr lang="es-MX" sz="1200" kern="0" dirty="0" smtClean="0">
              <a:solidFill>
                <a:prstClr val="black"/>
              </a:solidFill>
            </a:endParaRP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Músicos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 14074 / 15193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15200 / 15740 / 16134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17450 / 20710/ 42084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44862 / 61660 / 66594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71406/ 82740 / 83998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84537 / 101844/ 102414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105950 / 110772 / 110906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112642 / 112682 / 112791 </a:t>
            </a:r>
            <a:endParaRPr lang="es-MX" sz="1200" dirty="0">
              <a:solidFill>
                <a:prstClr val="black"/>
              </a:solidFill>
            </a:endParaRPr>
          </a:p>
          <a:p>
            <a:pPr algn="ctr"/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ES" sz="1200" dirty="0">
              <a:solidFill>
                <a:prstClr val="white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pPr algn="ctr"/>
            <a:endParaRPr lang="es-MX" sz="1200" kern="0" dirty="0">
              <a:solidFill>
                <a:prstClr val="black"/>
              </a:solidFill>
            </a:endParaRPr>
          </a:p>
          <a:p>
            <a:pPr algn="ctr"/>
            <a:endParaRPr lang="es-MX" sz="1200" kern="0" dirty="0">
              <a:solidFill>
                <a:prstClr val="black"/>
              </a:solidFill>
            </a:endParaRPr>
          </a:p>
          <a:p>
            <a:pPr algn="ctr"/>
            <a:r>
              <a:rPr lang="es-MX" sz="1200" kern="0" dirty="0">
                <a:solidFill>
                  <a:prstClr val="black"/>
                </a:solidFill>
              </a:rPr>
              <a:t>  </a:t>
            </a:r>
            <a:r>
              <a:rPr lang="es-MX" sz="1200" kern="0" dirty="0" smtClean="0">
                <a:solidFill>
                  <a:prstClr val="black"/>
                </a:solidFill>
              </a:rPr>
              <a:t> </a:t>
            </a:r>
            <a:endParaRPr lang="es-MX" sz="1200" kern="0" dirty="0">
              <a:solidFill>
                <a:prstClr val="black"/>
              </a:solidFill>
            </a:endParaRPr>
          </a:p>
        </p:txBody>
      </p:sp>
      <p:cxnSp>
        <p:nvCxnSpPr>
          <p:cNvPr id="11" name="10 Conector recto"/>
          <p:cNvCxnSpPr>
            <a:endCxn id="10" idx="0"/>
          </p:cNvCxnSpPr>
          <p:nvPr/>
        </p:nvCxnSpPr>
        <p:spPr>
          <a:xfrm>
            <a:off x="4312130" y="2894080"/>
            <a:ext cx="1" cy="39062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251185" y="1814334"/>
            <a:ext cx="1988539" cy="1061572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Jefe(a) de la Orquesta  </a:t>
            </a: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15192 </a:t>
            </a:r>
            <a:endParaRPr lang="es-MX" sz="1200" dirty="0">
              <a:solidFill>
                <a:prstClr val="black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57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1655</TotalTime>
  <Words>4080</Words>
  <Application>Microsoft Office PowerPoint</Application>
  <PresentationFormat>Presentación en pantalla (4:3)</PresentationFormat>
  <Paragraphs>2365</Paragraphs>
  <Slides>102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102</vt:i4>
      </vt:variant>
    </vt:vector>
  </HeadingPairs>
  <TitlesOfParts>
    <vt:vector size="108" baseType="lpstr">
      <vt:lpstr>MS Gothic</vt:lpstr>
      <vt:lpstr>ＭＳ Ｐゴシック</vt:lpstr>
      <vt:lpstr>Arial</vt:lpstr>
      <vt:lpstr>Calibri</vt:lpstr>
      <vt:lpstr>Times New Roman</vt:lpstr>
      <vt:lpstr>Tema de Office</vt:lpstr>
      <vt:lpstr>Presentación de PowerPoint</vt:lpstr>
      <vt:lpstr>Oficina del Secretario</vt:lpstr>
      <vt:lpstr>Oficina del Secretario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Dirección de  General de Desarrollo Social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Alma Deyanira Castillo Alvarez</dc:creator>
  <cp:lastModifiedBy>Alma Deyanira Castillo Alvarez</cp:lastModifiedBy>
  <cp:revision>592</cp:revision>
  <cp:lastPrinted>2018-08-31T20:58:52Z</cp:lastPrinted>
  <dcterms:created xsi:type="dcterms:W3CDTF">2018-05-18T00:47:28Z</dcterms:created>
  <dcterms:modified xsi:type="dcterms:W3CDTF">2018-09-07T16:35:35Z</dcterms:modified>
</cp:coreProperties>
</file>